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Masters/slideMaster1.xml" ContentType="application/vnd.openxmlformats-officedocument.presentationml.slideMaster+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notesSlides/notesSlide1.xml" ContentType="application/vnd.openxmlformats-officedocument.presentationml.notes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notesMasters/notesMaster1.xml" ContentType="application/vnd.openxmlformats-officedocument.presentationml.notesMaster+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Override PartName="/ppt/tableStyles.xml" ContentType="application/vnd.openxmlformats-officedocument.presentationml.tableStyles+xml"/>
  <Override PartName="/ppt/presProps.xml" ContentType="application/vnd.openxmlformats-officedocument.presentationml.presProps+xml"/>
  <Override PartName="/docProps/app.xml" ContentType="application/vnd.openxmlformats-officedocument.extended-properties+xml"/>
  <Override PartName="/docProps/custom.xml" ContentType="application/vnd.openxmlformats-officedocument.custom-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256" r:id="rId2"/>
    <p:sldId id="260" r:id="rId3"/>
    <p:sldId id="261" r:id="rId4"/>
    <p:sldId id="289" r:id="rId5"/>
    <p:sldId id="263" r:id="rId6"/>
    <p:sldId id="292" r:id="rId7"/>
    <p:sldId id="290" r:id="rId8"/>
    <p:sldId id="291" r:id="rId9"/>
    <p:sldId id="293" r:id="rId10"/>
    <p:sldId id="298" r:id="rId11"/>
    <p:sldId id="299" r:id="rId12"/>
    <p:sldId id="294" r:id="rId13"/>
    <p:sldId id="300" r:id="rId14"/>
    <p:sldId id="301" r:id="rId15"/>
    <p:sldId id="295" r:id="rId16"/>
    <p:sldId id="302" r:id="rId17"/>
    <p:sldId id="303" r:id="rId18"/>
    <p:sldId id="296" r:id="rId19"/>
    <p:sldId id="305" r:id="rId20"/>
    <p:sldId id="306" r:id="rId21"/>
    <p:sldId id="297" r:id="rId22"/>
    <p:sldId id="307" r:id="rId23"/>
    <p:sldId id="304" r:id="rId24"/>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DB00"/>
    <a:srgbClr val="78C9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8" d="100"/>
          <a:sy n="108" d="100"/>
        </p:scale>
        <p:origin x="678" y="10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ustomXml" Target="../customXml/item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 Id="rId30" Type="http://schemas.openxmlformats.org/officeDocument/2006/relationships/customXml" Target="../customXml/item1.xml"/></Relationships>
</file>

<file path=ppt/media/image1.png>
</file>

<file path=ppt/media/image10.jpg>
</file>

<file path=ppt/media/image11.jpg>
</file>

<file path=ppt/media/image12.jpg>
</file>

<file path=ppt/media/image13.png>
</file>

<file path=ppt/media/image14.jpg>
</file>

<file path=ppt/media/image15.jpg>
</file>

<file path=ppt/media/image16.jpg>
</file>

<file path=ppt/media/image17.png>
</file>

<file path=ppt/media/image18.jpg>
</file>

<file path=ppt/media/image19.jpg>
</file>

<file path=ppt/media/image2.png>
</file>

<file path=ppt/media/image20.jpg>
</file>

<file path=ppt/media/image21.jpg>
</file>

<file path=ppt/media/image22.png>
</file>

<file path=ppt/media/image23.jpg>
</file>

<file path=ppt/media/image24.jpg>
</file>

<file path=ppt/media/image25.jpg>
</file>

<file path=ppt/media/image26.jpg>
</file>

<file path=ppt/media/image27.png>
</file>

<file path=ppt/media/image28.jpg>
</file>

<file path=ppt/media/image29.png>
</file>

<file path=ppt/media/image3.png>
</file>

<file path=ppt/media/image30.png>
</file>

<file path=ppt/media/image31.png>
</file>

<file path=ppt/media/image32.png>
</file>

<file path=ppt/media/image33.png>
</file>

<file path=ppt/media/image34.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962FDAF2-8481-47C9-A1BB-A61BB79ABF39}" type="datetimeFigureOut">
              <a:rPr lang="en-US" smtClean="0"/>
              <a:t>11/10/2023</a:t>
            </a:fld>
            <a:endParaRPr lang="en-US" dirty="0"/>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534D1897-FB7C-4561-AF8E-7A2FCAF25A66}" type="slidenum">
              <a:rPr lang="en-US" smtClean="0"/>
              <a:t>‹#›</a:t>
            </a:fld>
            <a:endParaRPr lang="en-US" dirty="0"/>
          </a:p>
        </p:txBody>
      </p:sp>
    </p:spTree>
    <p:extLst>
      <p:ext uri="{BB962C8B-B14F-4D97-AF65-F5344CB8AC3E}">
        <p14:creationId xmlns:p14="http://schemas.microsoft.com/office/powerpoint/2010/main" val="25580698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4D1897-FB7C-4561-AF8E-7A2FCAF25A66}" type="slidenum">
              <a:rPr lang="en-US" smtClean="0"/>
              <a:t>10</a:t>
            </a:fld>
            <a:endParaRPr lang="en-US" dirty="0"/>
          </a:p>
        </p:txBody>
      </p:sp>
    </p:spTree>
    <p:extLst>
      <p:ext uri="{BB962C8B-B14F-4D97-AF65-F5344CB8AC3E}">
        <p14:creationId xmlns:p14="http://schemas.microsoft.com/office/powerpoint/2010/main" val="980428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11/10/2023</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11/10/2023</a:t>
            </a:fld>
            <a:endParaRPr lang="en-US" dirty="0"/>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11/10/2023</a:t>
            </a:fld>
            <a:endParaRPr lang="en-US" dirty="0"/>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11/10/2023</a:t>
            </a:fld>
            <a:endParaRPr lang="en-US" dirty="0"/>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dirty="0"/>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11/10/2023</a:t>
            </a:fld>
            <a:endParaRPr lang="en-US" dirty="0"/>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11037056" y="366008"/>
            <a:ext cx="603006" cy="603006"/>
          </a:xfrm>
          <a:prstGeom prst="rect">
            <a:avLst/>
          </a:prstGeom>
        </p:spPr>
      </p:pic>
      <p:sp>
        <p:nvSpPr>
          <p:cNvPr id="2" name="Holder 2"/>
          <p:cNvSpPr>
            <a:spLocks noGrp="1"/>
          </p:cNvSpPr>
          <p:nvPr>
            <p:ph type="title"/>
          </p:nvPr>
        </p:nvSpPr>
        <p:spPr>
          <a:xfrm>
            <a:off x="609600" y="274320"/>
            <a:ext cx="10972800" cy="10972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dirty="0"/>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11/10/2023</a:t>
            </a:fld>
            <a:endParaRPr lang="en-US" dirty="0"/>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19.jpg"/><Relationship Id="rId5" Type="http://schemas.openxmlformats.org/officeDocument/2006/relationships/image" Target="../media/image18.jp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14.jpg"/><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5.xml"/><Relationship Id="rId4" Type="http://schemas.openxmlformats.org/officeDocument/2006/relationships/image" Target="../media/image27.png"/></Relationships>
</file>

<file path=ppt/slides/_rels/slide17.xml.rels><?xml version="1.0" encoding="UTF-8" standalone="yes"?>
<Relationships xmlns="http://schemas.openxmlformats.org/package/2006/relationships"><Relationship Id="rId2" Type="http://schemas.openxmlformats.org/officeDocument/2006/relationships/image" Target="../media/image28.jp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5.xml"/><Relationship Id="rId6" Type="http://schemas.openxmlformats.org/officeDocument/2006/relationships/image" Target="../media/image33.png"/><Relationship Id="rId5" Type="http://schemas.openxmlformats.org/officeDocument/2006/relationships/image" Target="../media/image32.png"/><Relationship Id="rId4" Type="http://schemas.openxmlformats.org/officeDocument/2006/relationships/image" Target="../media/image31.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34.jp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5.xml"/><Relationship Id="rId5" Type="http://schemas.openxmlformats.org/officeDocument/2006/relationships/image" Target="../media/image7.jpg"/><Relationship Id="rId4"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6.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image" Target="../media/image14.jp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FD500"/>
          </a:solidFill>
        </p:spPr>
        <p:txBody>
          <a:bodyPr wrap="square" lIns="0" tIns="0" rIns="0" bIns="0" rtlCol="0"/>
          <a:lstStyle/>
          <a:p>
            <a:endParaRPr dirty="0"/>
          </a:p>
        </p:txBody>
      </p:sp>
      <p:pic>
        <p:nvPicPr>
          <p:cNvPr id="3" name="object 3"/>
          <p:cNvPicPr/>
          <p:nvPr/>
        </p:nvPicPr>
        <p:blipFill>
          <a:blip r:embed="rId2" cstate="print"/>
          <a:stretch>
            <a:fillRect/>
          </a:stretch>
        </p:blipFill>
        <p:spPr>
          <a:xfrm>
            <a:off x="4834128" y="1828800"/>
            <a:ext cx="2523744" cy="2526792"/>
          </a:xfrm>
          <a:prstGeom prst="rect">
            <a:avLst/>
          </a:prstGeom>
        </p:spPr>
      </p:pic>
      <p:sp>
        <p:nvSpPr>
          <p:cNvPr id="10" name="TextBox 9">
            <a:extLst>
              <a:ext uri="{FF2B5EF4-FFF2-40B4-BE49-F238E27FC236}">
                <a16:creationId xmlns:a16="http://schemas.microsoft.com/office/drawing/2014/main" id="{83A64600-A3B2-68BA-3DE1-FD1027C1EE09}"/>
              </a:ext>
            </a:extLst>
          </p:cNvPr>
          <p:cNvSpPr txBox="1"/>
          <p:nvPr/>
        </p:nvSpPr>
        <p:spPr>
          <a:xfrm>
            <a:off x="76200" y="4355592"/>
            <a:ext cx="12115800" cy="1323439"/>
          </a:xfrm>
          <a:prstGeom prst="rect">
            <a:avLst/>
          </a:prstGeom>
          <a:noFill/>
        </p:spPr>
        <p:txBody>
          <a:bodyPr wrap="square" rtlCol="0">
            <a:spAutoFit/>
          </a:bodyPr>
          <a:lstStyle/>
          <a:p>
            <a:pPr algn="ctr"/>
            <a:r>
              <a:rPr lang="en-US" sz="4400" dirty="0">
                <a:latin typeface="Bodoni Std Poster" panose="02070A04080905020204" pitchFamily="18" charset="0"/>
              </a:rPr>
              <a:t>RETAIL &amp; CONCESSIONS </a:t>
            </a:r>
          </a:p>
          <a:p>
            <a:pPr algn="ctr"/>
            <a:r>
              <a:rPr lang="en-US" sz="3600" dirty="0">
                <a:latin typeface="Acumin Pro ExtraCondensed" panose="020B0808020202020204" pitchFamily="34" charset="0"/>
              </a:rPr>
              <a:t>VISUAL MERCHANDISING GUIDE TO ENHANCE YOUR PROSHOP</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5172455" cy="461665"/>
          </a:xfrm>
          <a:prstGeom prst="rect">
            <a:avLst/>
          </a:prstGeom>
          <a:noFill/>
        </p:spPr>
        <p:txBody>
          <a:bodyPr wrap="square" rtlCol="0">
            <a:spAutoFit/>
          </a:bodyPr>
          <a:lstStyle/>
          <a:p>
            <a:r>
              <a:rPr lang="en-US" sz="2400" dirty="0">
                <a:latin typeface="Bodoni Std Poster" panose="02070A04080905020204" pitchFamily="18" charset="0"/>
              </a:rPr>
              <a:t>KEY ITEM IMPACT</a:t>
            </a:r>
          </a:p>
        </p:txBody>
      </p:sp>
      <p:sp>
        <p:nvSpPr>
          <p:cNvPr id="2" name="TextBox 1">
            <a:extLst>
              <a:ext uri="{FF2B5EF4-FFF2-40B4-BE49-F238E27FC236}">
                <a16:creationId xmlns:a16="http://schemas.microsoft.com/office/drawing/2014/main" id="{399B2C62-29A1-F0DD-8E56-5FFEE181BEC4}"/>
              </a:ext>
            </a:extLst>
          </p:cNvPr>
          <p:cNvSpPr txBox="1"/>
          <p:nvPr/>
        </p:nvSpPr>
        <p:spPr>
          <a:xfrm>
            <a:off x="466203" y="1045794"/>
            <a:ext cx="4114797" cy="1908215"/>
          </a:xfrm>
          <a:prstGeom prst="rect">
            <a:avLst/>
          </a:prstGeom>
          <a:noFill/>
        </p:spPr>
        <p:txBody>
          <a:bodyPr wrap="square" rtlCol="0">
            <a:spAutoFit/>
          </a:bodyPr>
          <a:lstStyle/>
          <a:p>
            <a:r>
              <a:rPr lang="en-US" sz="1200" dirty="0">
                <a:latin typeface="Acumin Pro" panose="020B0504020202020204" pitchFamily="34" charset="0"/>
              </a:rPr>
              <a:t>Grouping and merchandising together in presentation to make an impactful moment and help create ease of navigation for the consumer. </a:t>
            </a:r>
          </a:p>
          <a:p>
            <a:endParaRPr lang="en-US" sz="1200" dirty="0">
              <a:latin typeface="Acumin Pro" panose="020B0504020202020204" pitchFamily="34" charset="0"/>
            </a:endParaRPr>
          </a:p>
          <a:p>
            <a:r>
              <a:rPr lang="en-US" sz="1200" dirty="0">
                <a:latin typeface="Acumin Pro" panose="020B0504020202020204" pitchFamily="34" charset="0"/>
              </a:rPr>
              <a:t>Merchandising items that can be wardrobed within proximity to key impact items can also drive additional sales; hoodie faced out on the wall or bottoms hung folded down near the key impact items. </a:t>
            </a:r>
          </a:p>
          <a:p>
            <a:endParaRPr lang="en-US" sz="1100" dirty="0">
              <a:latin typeface="Acumin Pro" panose="020B0504020202020204" pitchFamily="34" charset="0"/>
            </a:endParaRPr>
          </a:p>
          <a:p>
            <a:endParaRPr lang="en-US" sz="1100" dirty="0">
              <a:latin typeface="Acumin Pro" panose="020B0504020202020204" pitchFamily="34" charset="0"/>
            </a:endParaRPr>
          </a:p>
        </p:txBody>
      </p:sp>
      <p:grpSp>
        <p:nvGrpSpPr>
          <p:cNvPr id="3" name="object 11">
            <a:extLst>
              <a:ext uri="{FF2B5EF4-FFF2-40B4-BE49-F238E27FC236}">
                <a16:creationId xmlns:a16="http://schemas.microsoft.com/office/drawing/2014/main" id="{009B975F-D101-0C59-2E6F-B982EDA7AC80}"/>
              </a:ext>
            </a:extLst>
          </p:cNvPr>
          <p:cNvGrpSpPr/>
          <p:nvPr/>
        </p:nvGrpSpPr>
        <p:grpSpPr>
          <a:xfrm>
            <a:off x="-887" y="1258659"/>
            <a:ext cx="11657872" cy="5599341"/>
            <a:chOff x="-2199173" y="2883395"/>
            <a:chExt cx="13251983" cy="6114777"/>
          </a:xfrm>
        </p:grpSpPr>
        <p:pic>
          <p:nvPicPr>
            <p:cNvPr id="4" name="object 12">
              <a:extLst>
                <a:ext uri="{FF2B5EF4-FFF2-40B4-BE49-F238E27FC236}">
                  <a16:creationId xmlns:a16="http://schemas.microsoft.com/office/drawing/2014/main" id="{C7A06C79-A1DD-DB80-C151-F9CD1984C9D8}"/>
                </a:ext>
              </a:extLst>
            </p:cNvPr>
            <p:cNvPicPr/>
            <p:nvPr/>
          </p:nvPicPr>
          <p:blipFill>
            <a:blip r:embed="rId3" cstate="print"/>
            <a:stretch>
              <a:fillRect/>
            </a:stretch>
          </p:blipFill>
          <p:spPr>
            <a:xfrm>
              <a:off x="-2199173" y="4837450"/>
              <a:ext cx="7536920" cy="4160722"/>
            </a:xfrm>
            <a:prstGeom prst="rect">
              <a:avLst/>
            </a:prstGeom>
          </p:spPr>
        </p:pic>
        <p:pic>
          <p:nvPicPr>
            <p:cNvPr id="5" name="object 13">
              <a:extLst>
                <a:ext uri="{FF2B5EF4-FFF2-40B4-BE49-F238E27FC236}">
                  <a16:creationId xmlns:a16="http://schemas.microsoft.com/office/drawing/2014/main" id="{8E5819F3-DDC0-4670-EDE5-D00C5EAAC6AC}"/>
                </a:ext>
              </a:extLst>
            </p:cNvPr>
            <p:cNvPicPr/>
            <p:nvPr/>
          </p:nvPicPr>
          <p:blipFill>
            <a:blip r:embed="rId4" cstate="print"/>
            <a:stretch>
              <a:fillRect/>
            </a:stretch>
          </p:blipFill>
          <p:spPr>
            <a:xfrm>
              <a:off x="9043416" y="2883395"/>
              <a:ext cx="2009394" cy="476262"/>
            </a:xfrm>
            <a:prstGeom prst="rect">
              <a:avLst/>
            </a:prstGeom>
          </p:spPr>
        </p:pic>
      </p:grpSp>
      <p:sp>
        <p:nvSpPr>
          <p:cNvPr id="9" name="object 17">
            <a:extLst>
              <a:ext uri="{FF2B5EF4-FFF2-40B4-BE49-F238E27FC236}">
                <a16:creationId xmlns:a16="http://schemas.microsoft.com/office/drawing/2014/main" id="{E8591F2D-F8AE-8446-4119-693D6BDCF0EA}"/>
              </a:ext>
            </a:extLst>
          </p:cNvPr>
          <p:cNvSpPr txBox="1"/>
          <p:nvPr/>
        </p:nvSpPr>
        <p:spPr>
          <a:xfrm>
            <a:off x="2177352" y="4114800"/>
            <a:ext cx="1136904" cy="309699"/>
          </a:xfrm>
          <a:prstGeom prst="rect">
            <a:avLst/>
          </a:prstGeom>
          <a:solidFill>
            <a:srgbClr val="FFFFFF"/>
          </a:solidFill>
        </p:spPr>
        <p:txBody>
          <a:bodyPr vert="horz" wrap="square" lIns="0" tIns="32384" rIns="0" bIns="0" rtlCol="0">
            <a:spAutoFit/>
          </a:bodyPr>
          <a:lstStyle/>
          <a:p>
            <a:pPr marL="93345" algn="ctr">
              <a:lnSpc>
                <a:spcPct val="100000"/>
              </a:lnSpc>
              <a:spcBef>
                <a:spcPts val="254"/>
              </a:spcBef>
            </a:pPr>
            <a:r>
              <a:rPr lang="en-US" sz="1800" b="1" spc="-10" dirty="0">
                <a:latin typeface="Acumin Pro ExtraCondensed" panose="020B0808020202020204" pitchFamily="34" charset="0"/>
                <a:cs typeface="Calibri"/>
              </a:rPr>
              <a:t>WARDROBING</a:t>
            </a:r>
            <a:endParaRPr lang="en-US" sz="1800" dirty="0">
              <a:latin typeface="Acumin Pro ExtraCondensed" panose="020B0808020202020204" pitchFamily="34" charset="0"/>
              <a:cs typeface="Calibri"/>
            </a:endParaRPr>
          </a:p>
        </p:txBody>
      </p:sp>
      <p:pic>
        <p:nvPicPr>
          <p:cNvPr id="12" name="object 32">
            <a:extLst>
              <a:ext uri="{FF2B5EF4-FFF2-40B4-BE49-F238E27FC236}">
                <a16:creationId xmlns:a16="http://schemas.microsoft.com/office/drawing/2014/main" id="{92A0F3D3-672E-5BC6-F9A5-219DE230BC01}"/>
              </a:ext>
            </a:extLst>
          </p:cNvPr>
          <p:cNvPicPr/>
          <p:nvPr/>
        </p:nvPicPr>
        <p:blipFill rotWithShape="1">
          <a:blip r:embed="rId5" cstate="print"/>
          <a:srcRect b="23405"/>
          <a:stretch/>
        </p:blipFill>
        <p:spPr>
          <a:xfrm>
            <a:off x="7010400" y="0"/>
            <a:ext cx="5172740" cy="2819400"/>
          </a:xfrm>
          <a:prstGeom prst="rect">
            <a:avLst/>
          </a:prstGeom>
        </p:spPr>
      </p:pic>
      <p:pic>
        <p:nvPicPr>
          <p:cNvPr id="15" name="object 34">
            <a:extLst>
              <a:ext uri="{FF2B5EF4-FFF2-40B4-BE49-F238E27FC236}">
                <a16:creationId xmlns:a16="http://schemas.microsoft.com/office/drawing/2014/main" id="{C7FAFCEC-41CC-4BA1-0F13-FF366742D301}"/>
              </a:ext>
            </a:extLst>
          </p:cNvPr>
          <p:cNvPicPr/>
          <p:nvPr/>
        </p:nvPicPr>
        <p:blipFill rotWithShape="1">
          <a:blip r:embed="rId6" cstate="print"/>
          <a:srcRect t="9259" r="1283"/>
          <a:stretch/>
        </p:blipFill>
        <p:spPr>
          <a:xfrm>
            <a:off x="7010400" y="2953434"/>
            <a:ext cx="5181600" cy="3904566"/>
          </a:xfrm>
          <a:prstGeom prst="rect">
            <a:avLst/>
          </a:prstGeom>
        </p:spPr>
      </p:pic>
      <p:sp>
        <p:nvSpPr>
          <p:cNvPr id="16" name="object 17">
            <a:extLst>
              <a:ext uri="{FF2B5EF4-FFF2-40B4-BE49-F238E27FC236}">
                <a16:creationId xmlns:a16="http://schemas.microsoft.com/office/drawing/2014/main" id="{BA767C2A-A7F2-8C6B-D493-A87EE7BB2BDB}"/>
              </a:ext>
            </a:extLst>
          </p:cNvPr>
          <p:cNvSpPr txBox="1"/>
          <p:nvPr/>
        </p:nvSpPr>
        <p:spPr>
          <a:xfrm>
            <a:off x="4956906" y="5181600"/>
            <a:ext cx="1136904" cy="309699"/>
          </a:xfrm>
          <a:prstGeom prst="rect">
            <a:avLst/>
          </a:prstGeom>
          <a:solidFill>
            <a:srgbClr val="FFFFFF"/>
          </a:solidFill>
        </p:spPr>
        <p:txBody>
          <a:bodyPr vert="horz" wrap="square" lIns="0" tIns="32384" rIns="0" bIns="0" rtlCol="0">
            <a:spAutoFit/>
          </a:bodyPr>
          <a:lstStyle/>
          <a:p>
            <a:pPr marL="93345" algn="ctr">
              <a:lnSpc>
                <a:spcPct val="100000"/>
              </a:lnSpc>
              <a:spcBef>
                <a:spcPts val="254"/>
              </a:spcBef>
            </a:pPr>
            <a:r>
              <a:rPr lang="en-US" sz="1800" b="1" spc="-10" dirty="0">
                <a:latin typeface="Acumin Pro ExtraCondensed" panose="020B0808020202020204" pitchFamily="34" charset="0"/>
                <a:cs typeface="Calibri"/>
              </a:rPr>
              <a:t>KEY IMPACT</a:t>
            </a:r>
            <a:endParaRPr lang="en-US" sz="1800" dirty="0">
              <a:latin typeface="Acumin Pro ExtraCondensed" panose="020B0808020202020204" pitchFamily="34" charset="0"/>
              <a:cs typeface="Calibri"/>
            </a:endParaRPr>
          </a:p>
        </p:txBody>
      </p:sp>
    </p:spTree>
    <p:extLst>
      <p:ext uri="{BB962C8B-B14F-4D97-AF65-F5344CB8AC3E}">
        <p14:creationId xmlns:p14="http://schemas.microsoft.com/office/powerpoint/2010/main" val="13577352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5172455" cy="461665"/>
          </a:xfrm>
          <a:prstGeom prst="rect">
            <a:avLst/>
          </a:prstGeom>
          <a:noFill/>
        </p:spPr>
        <p:txBody>
          <a:bodyPr wrap="square" rtlCol="0">
            <a:spAutoFit/>
          </a:bodyPr>
          <a:lstStyle/>
          <a:p>
            <a:r>
              <a:rPr lang="en-US" sz="2400" dirty="0">
                <a:latin typeface="Bodoni Std Poster" panose="02070A04080905020204" pitchFamily="18" charset="0"/>
              </a:rPr>
              <a:t>KEY ITEM IMPACT</a:t>
            </a:r>
          </a:p>
        </p:txBody>
      </p:sp>
      <p:sp>
        <p:nvSpPr>
          <p:cNvPr id="2" name="TextBox 1">
            <a:extLst>
              <a:ext uri="{FF2B5EF4-FFF2-40B4-BE49-F238E27FC236}">
                <a16:creationId xmlns:a16="http://schemas.microsoft.com/office/drawing/2014/main" id="{399B2C62-29A1-F0DD-8E56-5FFEE181BEC4}"/>
              </a:ext>
            </a:extLst>
          </p:cNvPr>
          <p:cNvSpPr txBox="1"/>
          <p:nvPr/>
        </p:nvSpPr>
        <p:spPr>
          <a:xfrm>
            <a:off x="466203" y="1045794"/>
            <a:ext cx="3429001" cy="2092881"/>
          </a:xfrm>
          <a:prstGeom prst="rect">
            <a:avLst/>
          </a:prstGeom>
          <a:noFill/>
        </p:spPr>
        <p:txBody>
          <a:bodyPr wrap="square" rtlCol="0">
            <a:spAutoFit/>
          </a:bodyPr>
          <a:lstStyle/>
          <a:p>
            <a:r>
              <a:rPr lang="en-US" sz="1200" dirty="0">
                <a:latin typeface="Acumin Pro" panose="020B0504020202020204" pitchFamily="34" charset="0"/>
              </a:rPr>
              <a:t>This alternate strategy can help be used to also drive UPT and AT.  </a:t>
            </a:r>
          </a:p>
          <a:p>
            <a:endParaRPr lang="en-US" sz="1200" dirty="0">
              <a:latin typeface="Acumin Pro" panose="020B0504020202020204" pitchFamily="34" charset="0"/>
            </a:endParaRPr>
          </a:p>
          <a:p>
            <a:endParaRPr lang="en-US" sz="1200" dirty="0">
              <a:latin typeface="Acumin Pro" panose="020B0504020202020204" pitchFamily="34" charset="0"/>
            </a:endParaRPr>
          </a:p>
          <a:p>
            <a:r>
              <a:rPr lang="en-US" sz="1200" dirty="0">
                <a:latin typeface="Acumin Pro" panose="020B0504020202020204" pitchFamily="34" charset="0"/>
              </a:rPr>
              <a:t>When there are multiple color options of a popular item, merchandising these items together as key impact can help increase sales. Core product would be branded t-shirts, tanks and name drop shirts. </a:t>
            </a:r>
          </a:p>
          <a:p>
            <a:endParaRPr lang="en-US" sz="1100" dirty="0">
              <a:latin typeface="Acumin Pro" panose="020B0504020202020204" pitchFamily="34" charset="0"/>
            </a:endParaRPr>
          </a:p>
          <a:p>
            <a:endParaRPr lang="en-US" sz="1100" dirty="0">
              <a:latin typeface="Acumin Pro" panose="020B0504020202020204" pitchFamily="34" charset="0"/>
            </a:endParaRPr>
          </a:p>
        </p:txBody>
      </p:sp>
      <p:pic>
        <p:nvPicPr>
          <p:cNvPr id="12" name="object 33">
            <a:extLst>
              <a:ext uri="{FF2B5EF4-FFF2-40B4-BE49-F238E27FC236}">
                <a16:creationId xmlns:a16="http://schemas.microsoft.com/office/drawing/2014/main" id="{76819363-35CD-C7B6-31A7-5C3AA55FF9EB}"/>
              </a:ext>
            </a:extLst>
          </p:cNvPr>
          <p:cNvPicPr/>
          <p:nvPr/>
        </p:nvPicPr>
        <p:blipFill rotWithShape="1">
          <a:blip r:embed="rId2" cstate="print"/>
          <a:srcRect l="9572" b="9928"/>
          <a:stretch/>
        </p:blipFill>
        <p:spPr>
          <a:xfrm>
            <a:off x="4953000" y="-53501"/>
            <a:ext cx="7239000" cy="6982047"/>
          </a:xfrm>
          <a:prstGeom prst="rect">
            <a:avLst/>
          </a:prstGeom>
        </p:spPr>
      </p:pic>
    </p:spTree>
    <p:extLst>
      <p:ext uri="{BB962C8B-B14F-4D97-AF65-F5344CB8AC3E}">
        <p14:creationId xmlns:p14="http://schemas.microsoft.com/office/powerpoint/2010/main" val="20544689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A2F7CE5F-BFA0-00EE-7E25-8E6227FE3628}"/>
              </a:ext>
            </a:extLst>
          </p:cNvPr>
          <p:cNvSpPr txBox="1"/>
          <p:nvPr/>
        </p:nvSpPr>
        <p:spPr>
          <a:xfrm>
            <a:off x="228600" y="2875002"/>
            <a:ext cx="11734800" cy="923330"/>
          </a:xfrm>
          <a:prstGeom prst="rect">
            <a:avLst/>
          </a:prstGeom>
          <a:noFill/>
        </p:spPr>
        <p:txBody>
          <a:bodyPr wrap="square" rtlCol="0">
            <a:spAutoFit/>
          </a:bodyPr>
          <a:lstStyle/>
          <a:p>
            <a:pPr algn="ctr"/>
            <a:r>
              <a:rPr lang="en-US" sz="5400" dirty="0">
                <a:latin typeface="Bodoni Std Poster" panose="02070A04080905020204" pitchFamily="18" charset="0"/>
              </a:rPr>
              <a:t>COLOR BLOCKING</a:t>
            </a:r>
          </a:p>
        </p:txBody>
      </p:sp>
    </p:spTree>
    <p:extLst>
      <p:ext uri="{BB962C8B-B14F-4D97-AF65-F5344CB8AC3E}">
        <p14:creationId xmlns:p14="http://schemas.microsoft.com/office/powerpoint/2010/main" val="6395504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5172455" cy="461665"/>
          </a:xfrm>
          <a:prstGeom prst="rect">
            <a:avLst/>
          </a:prstGeom>
          <a:noFill/>
        </p:spPr>
        <p:txBody>
          <a:bodyPr wrap="square" rtlCol="0">
            <a:spAutoFit/>
          </a:bodyPr>
          <a:lstStyle/>
          <a:p>
            <a:r>
              <a:rPr lang="en-US" sz="2400" dirty="0">
                <a:latin typeface="Bodoni Std Poster" panose="02070A04080905020204" pitchFamily="18" charset="0"/>
              </a:rPr>
              <a:t>COLOR BLOCKING </a:t>
            </a:r>
          </a:p>
        </p:txBody>
      </p:sp>
      <p:sp>
        <p:nvSpPr>
          <p:cNvPr id="3" name="TextBox 2">
            <a:extLst>
              <a:ext uri="{FF2B5EF4-FFF2-40B4-BE49-F238E27FC236}">
                <a16:creationId xmlns:a16="http://schemas.microsoft.com/office/drawing/2014/main" id="{9B72E7CB-2658-7174-166C-DE0A9C77231E}"/>
              </a:ext>
            </a:extLst>
          </p:cNvPr>
          <p:cNvSpPr txBox="1"/>
          <p:nvPr/>
        </p:nvSpPr>
        <p:spPr>
          <a:xfrm>
            <a:off x="453798" y="1080220"/>
            <a:ext cx="5642202" cy="1908215"/>
          </a:xfrm>
          <a:prstGeom prst="rect">
            <a:avLst/>
          </a:prstGeom>
          <a:noFill/>
        </p:spPr>
        <p:txBody>
          <a:bodyPr wrap="square" rtlCol="0">
            <a:spAutoFit/>
          </a:bodyPr>
          <a:lstStyle/>
          <a:p>
            <a:r>
              <a:rPr lang="en-US" sz="1200" dirty="0">
                <a:latin typeface="Acumin Pro" panose="020B0504020202020204" pitchFamily="34" charset="0"/>
              </a:rPr>
              <a:t>When merchandising, group your warm color tones separate from cool color tones, and bridge the two with neutral color tones. </a:t>
            </a:r>
          </a:p>
          <a:p>
            <a:endParaRPr lang="en-US" sz="1200" dirty="0">
              <a:latin typeface="Acumin Pro" panose="020B0504020202020204" pitchFamily="34" charset="0"/>
            </a:endParaRPr>
          </a:p>
          <a:p>
            <a:r>
              <a:rPr lang="en-US" sz="1200" dirty="0">
                <a:latin typeface="Acumin Pro" panose="020B0504020202020204" pitchFamily="34" charset="0"/>
              </a:rPr>
              <a:t>As an example, all warm tones can be hung together, and white or grey tones can be used to break up the display to make the product more visually appealing. </a:t>
            </a:r>
          </a:p>
          <a:p>
            <a:endParaRPr lang="en-US" sz="1200" dirty="0">
              <a:latin typeface="Acumin Pro" panose="020B0504020202020204" pitchFamily="34" charset="0"/>
            </a:endParaRPr>
          </a:p>
          <a:p>
            <a:r>
              <a:rPr lang="en-US" sz="1200" dirty="0">
                <a:latin typeface="Acumin Pro" panose="020B0504020202020204" pitchFamily="34" charset="0"/>
              </a:rPr>
              <a:t>This technique can used on wall bays or gondolas.  </a:t>
            </a:r>
          </a:p>
          <a:p>
            <a:endParaRPr lang="en-US" sz="1200" dirty="0">
              <a:latin typeface="Acumin Pro" panose="020B0504020202020204" pitchFamily="34" charset="0"/>
            </a:endParaRPr>
          </a:p>
          <a:p>
            <a:endParaRPr lang="en-US" sz="1100" dirty="0">
              <a:latin typeface="Acumin Pro" panose="020B0504020202020204" pitchFamily="34" charset="0"/>
            </a:endParaRPr>
          </a:p>
          <a:p>
            <a:endParaRPr lang="en-US" sz="1100" dirty="0">
              <a:latin typeface="Acumin Pro" panose="020B0504020202020204" pitchFamily="34" charset="0"/>
            </a:endParaRPr>
          </a:p>
        </p:txBody>
      </p:sp>
      <p:pic>
        <p:nvPicPr>
          <p:cNvPr id="8" name="object 10">
            <a:extLst>
              <a:ext uri="{FF2B5EF4-FFF2-40B4-BE49-F238E27FC236}">
                <a16:creationId xmlns:a16="http://schemas.microsoft.com/office/drawing/2014/main" id="{D5D3664F-9486-92D6-B228-4845DFC9A4A6}"/>
              </a:ext>
            </a:extLst>
          </p:cNvPr>
          <p:cNvPicPr/>
          <p:nvPr/>
        </p:nvPicPr>
        <p:blipFill>
          <a:blip r:embed="rId2" cstate="print"/>
          <a:stretch>
            <a:fillRect/>
          </a:stretch>
        </p:blipFill>
        <p:spPr>
          <a:xfrm>
            <a:off x="-1" y="2988435"/>
            <a:ext cx="5791201" cy="4053863"/>
          </a:xfrm>
          <a:prstGeom prst="rect">
            <a:avLst/>
          </a:prstGeom>
        </p:spPr>
      </p:pic>
      <p:pic>
        <p:nvPicPr>
          <p:cNvPr id="9" name="object 9">
            <a:extLst>
              <a:ext uri="{FF2B5EF4-FFF2-40B4-BE49-F238E27FC236}">
                <a16:creationId xmlns:a16="http://schemas.microsoft.com/office/drawing/2014/main" id="{1F77560F-D23E-AAA3-26BF-7C654CE2CDD6}"/>
              </a:ext>
            </a:extLst>
          </p:cNvPr>
          <p:cNvPicPr/>
          <p:nvPr/>
        </p:nvPicPr>
        <p:blipFill>
          <a:blip r:embed="rId3" cstate="print"/>
          <a:stretch>
            <a:fillRect/>
          </a:stretch>
        </p:blipFill>
        <p:spPr>
          <a:xfrm>
            <a:off x="6095999" y="2959395"/>
            <a:ext cx="6096001" cy="3994298"/>
          </a:xfrm>
          <a:prstGeom prst="rect">
            <a:avLst/>
          </a:prstGeom>
        </p:spPr>
      </p:pic>
      <p:pic>
        <p:nvPicPr>
          <p:cNvPr id="7" name="Picture 6">
            <a:extLst>
              <a:ext uri="{FF2B5EF4-FFF2-40B4-BE49-F238E27FC236}">
                <a16:creationId xmlns:a16="http://schemas.microsoft.com/office/drawing/2014/main" id="{738FBF0D-F81C-5704-C2D5-EA83C138A887}"/>
              </a:ext>
            </a:extLst>
          </p:cNvPr>
          <p:cNvPicPr>
            <a:picLocks noChangeAspect="1"/>
          </p:cNvPicPr>
          <p:nvPr/>
        </p:nvPicPr>
        <p:blipFill rotWithShape="1">
          <a:blip r:embed="rId4"/>
          <a:srcRect r="6638"/>
          <a:stretch/>
        </p:blipFill>
        <p:spPr>
          <a:xfrm>
            <a:off x="4086687" y="2667000"/>
            <a:ext cx="3079131" cy="3237474"/>
          </a:xfrm>
          <a:prstGeom prst="ellipse">
            <a:avLst/>
          </a:prstGeom>
        </p:spPr>
      </p:pic>
      <p:sp>
        <p:nvSpPr>
          <p:cNvPr id="11" name="object 17">
            <a:extLst>
              <a:ext uri="{FF2B5EF4-FFF2-40B4-BE49-F238E27FC236}">
                <a16:creationId xmlns:a16="http://schemas.microsoft.com/office/drawing/2014/main" id="{A419CB1D-72E6-17B1-6ECD-98F3A1088880}"/>
              </a:ext>
            </a:extLst>
          </p:cNvPr>
          <p:cNvSpPr txBox="1"/>
          <p:nvPr/>
        </p:nvSpPr>
        <p:spPr>
          <a:xfrm>
            <a:off x="10403408" y="3250028"/>
            <a:ext cx="1785048" cy="309699"/>
          </a:xfrm>
          <a:prstGeom prst="rect">
            <a:avLst/>
          </a:prstGeom>
          <a:solidFill>
            <a:srgbClr val="FFFFFF"/>
          </a:solidFill>
        </p:spPr>
        <p:txBody>
          <a:bodyPr vert="horz" wrap="square" lIns="0" tIns="32384" rIns="0" bIns="0" rtlCol="0">
            <a:spAutoFit/>
          </a:bodyPr>
          <a:lstStyle/>
          <a:p>
            <a:pPr marL="93345" algn="ctr">
              <a:lnSpc>
                <a:spcPct val="100000"/>
              </a:lnSpc>
              <a:spcBef>
                <a:spcPts val="254"/>
              </a:spcBef>
            </a:pPr>
            <a:r>
              <a:rPr lang="en-US" sz="1800" b="1" spc="-10" dirty="0">
                <a:latin typeface="Acumin Pro ExtraCondensed" panose="020B0808020202020204" pitchFamily="34" charset="0"/>
                <a:cs typeface="Calibri"/>
              </a:rPr>
              <a:t>COOL COLOR BLOCKING</a:t>
            </a:r>
            <a:endParaRPr lang="en-US" sz="1800" dirty="0">
              <a:latin typeface="Acumin Pro ExtraCondensed" panose="020B0808020202020204" pitchFamily="34" charset="0"/>
              <a:cs typeface="Calibri"/>
            </a:endParaRPr>
          </a:p>
        </p:txBody>
      </p:sp>
      <p:sp>
        <p:nvSpPr>
          <p:cNvPr id="13" name="object 17">
            <a:extLst>
              <a:ext uri="{FF2B5EF4-FFF2-40B4-BE49-F238E27FC236}">
                <a16:creationId xmlns:a16="http://schemas.microsoft.com/office/drawing/2014/main" id="{1D8C2600-4768-0359-B2F0-12C2D5F82394}"/>
              </a:ext>
            </a:extLst>
          </p:cNvPr>
          <p:cNvSpPr txBox="1"/>
          <p:nvPr/>
        </p:nvSpPr>
        <p:spPr>
          <a:xfrm>
            <a:off x="0" y="3219902"/>
            <a:ext cx="2033906" cy="309699"/>
          </a:xfrm>
          <a:prstGeom prst="rect">
            <a:avLst/>
          </a:prstGeom>
          <a:solidFill>
            <a:srgbClr val="FFFFFF"/>
          </a:solidFill>
        </p:spPr>
        <p:txBody>
          <a:bodyPr vert="horz" wrap="square" lIns="0" tIns="32384" rIns="0" bIns="0" rtlCol="0">
            <a:spAutoFit/>
          </a:bodyPr>
          <a:lstStyle/>
          <a:p>
            <a:pPr marL="93345" algn="ctr">
              <a:lnSpc>
                <a:spcPct val="100000"/>
              </a:lnSpc>
              <a:spcBef>
                <a:spcPts val="254"/>
              </a:spcBef>
            </a:pPr>
            <a:r>
              <a:rPr lang="en-US" sz="1800" b="1" spc="-10" dirty="0">
                <a:latin typeface="Acumin Pro ExtraCondensed" panose="020B0808020202020204" pitchFamily="34" charset="0"/>
                <a:cs typeface="Calibri"/>
              </a:rPr>
              <a:t>WARM COLOR BLOCKING</a:t>
            </a:r>
            <a:endParaRPr lang="en-US" sz="1800" dirty="0">
              <a:latin typeface="Acumin Pro ExtraCondensed" panose="020B0808020202020204" pitchFamily="34" charset="0"/>
              <a:cs typeface="Calibri"/>
            </a:endParaRPr>
          </a:p>
        </p:txBody>
      </p:sp>
    </p:spTree>
    <p:extLst>
      <p:ext uri="{BB962C8B-B14F-4D97-AF65-F5344CB8AC3E}">
        <p14:creationId xmlns:p14="http://schemas.microsoft.com/office/powerpoint/2010/main" val="29675479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5172455" cy="461665"/>
          </a:xfrm>
          <a:prstGeom prst="rect">
            <a:avLst/>
          </a:prstGeom>
          <a:noFill/>
        </p:spPr>
        <p:txBody>
          <a:bodyPr wrap="square" rtlCol="0">
            <a:spAutoFit/>
          </a:bodyPr>
          <a:lstStyle/>
          <a:p>
            <a:r>
              <a:rPr lang="en-US" sz="2400" dirty="0">
                <a:latin typeface="Bodoni Std Poster" panose="02070A04080905020204" pitchFamily="18" charset="0"/>
              </a:rPr>
              <a:t>COLOR BLOCKING </a:t>
            </a:r>
          </a:p>
        </p:txBody>
      </p:sp>
      <p:pic>
        <p:nvPicPr>
          <p:cNvPr id="2" name="object 10">
            <a:extLst>
              <a:ext uri="{FF2B5EF4-FFF2-40B4-BE49-F238E27FC236}">
                <a16:creationId xmlns:a16="http://schemas.microsoft.com/office/drawing/2014/main" id="{719FDA91-DA5F-A044-BC62-3C6256FBC285}"/>
              </a:ext>
            </a:extLst>
          </p:cNvPr>
          <p:cNvPicPr/>
          <p:nvPr/>
        </p:nvPicPr>
        <p:blipFill>
          <a:blip r:embed="rId2" cstate="print"/>
          <a:stretch>
            <a:fillRect/>
          </a:stretch>
        </p:blipFill>
        <p:spPr>
          <a:xfrm>
            <a:off x="-35442" y="1783009"/>
            <a:ext cx="5867400" cy="5096256"/>
          </a:xfrm>
          <a:prstGeom prst="rect">
            <a:avLst/>
          </a:prstGeom>
        </p:spPr>
      </p:pic>
      <p:pic>
        <p:nvPicPr>
          <p:cNvPr id="5" name="object 14">
            <a:extLst>
              <a:ext uri="{FF2B5EF4-FFF2-40B4-BE49-F238E27FC236}">
                <a16:creationId xmlns:a16="http://schemas.microsoft.com/office/drawing/2014/main" id="{35C95484-2E0C-7952-9E2B-FD7E6B494D66}"/>
              </a:ext>
            </a:extLst>
          </p:cNvPr>
          <p:cNvPicPr/>
          <p:nvPr/>
        </p:nvPicPr>
        <p:blipFill>
          <a:blip r:embed="rId3" cstate="print"/>
          <a:stretch>
            <a:fillRect/>
          </a:stretch>
        </p:blipFill>
        <p:spPr>
          <a:xfrm>
            <a:off x="5984358" y="1789867"/>
            <a:ext cx="6512442" cy="5089398"/>
          </a:xfrm>
          <a:prstGeom prst="rect">
            <a:avLst/>
          </a:prstGeom>
        </p:spPr>
      </p:pic>
      <p:sp>
        <p:nvSpPr>
          <p:cNvPr id="13" name="object 17">
            <a:extLst>
              <a:ext uri="{FF2B5EF4-FFF2-40B4-BE49-F238E27FC236}">
                <a16:creationId xmlns:a16="http://schemas.microsoft.com/office/drawing/2014/main" id="{1D8C2600-4768-0359-B2F0-12C2D5F82394}"/>
              </a:ext>
            </a:extLst>
          </p:cNvPr>
          <p:cNvSpPr txBox="1"/>
          <p:nvPr/>
        </p:nvSpPr>
        <p:spPr>
          <a:xfrm>
            <a:off x="4815005" y="2438400"/>
            <a:ext cx="2033906" cy="340669"/>
          </a:xfrm>
          <a:prstGeom prst="rect">
            <a:avLst/>
          </a:prstGeom>
          <a:solidFill>
            <a:srgbClr val="FFFFFF"/>
          </a:solidFill>
        </p:spPr>
        <p:txBody>
          <a:bodyPr vert="horz" wrap="square" lIns="0" tIns="32384" rIns="0" bIns="0" rtlCol="0">
            <a:spAutoFit/>
          </a:bodyPr>
          <a:lstStyle/>
          <a:p>
            <a:pPr marL="93345" algn="ctr">
              <a:lnSpc>
                <a:spcPct val="100000"/>
              </a:lnSpc>
              <a:spcBef>
                <a:spcPts val="254"/>
              </a:spcBef>
            </a:pPr>
            <a:r>
              <a:rPr lang="en-US" sz="1800" b="1" spc="-10" dirty="0">
                <a:latin typeface="Acumin Pro ExtraCondensed" panose="020B0808020202020204" pitchFamily="34" charset="0"/>
                <a:cs typeface="Calibri"/>
              </a:rPr>
              <a:t>NEUTRAL COLOR BLOCKING</a:t>
            </a:r>
            <a:endParaRPr lang="en-US" sz="1800" dirty="0">
              <a:latin typeface="Acumin Pro ExtraCondensed" panose="020B0808020202020204" pitchFamily="34" charset="0"/>
              <a:cs typeface="Calibri"/>
            </a:endParaRPr>
          </a:p>
        </p:txBody>
      </p:sp>
    </p:spTree>
    <p:extLst>
      <p:ext uri="{BB962C8B-B14F-4D97-AF65-F5344CB8AC3E}">
        <p14:creationId xmlns:p14="http://schemas.microsoft.com/office/powerpoint/2010/main" val="656659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A2F7CE5F-BFA0-00EE-7E25-8E6227FE3628}"/>
              </a:ext>
            </a:extLst>
          </p:cNvPr>
          <p:cNvSpPr txBox="1"/>
          <p:nvPr/>
        </p:nvSpPr>
        <p:spPr>
          <a:xfrm>
            <a:off x="228600" y="2875002"/>
            <a:ext cx="11734800" cy="1754326"/>
          </a:xfrm>
          <a:prstGeom prst="rect">
            <a:avLst/>
          </a:prstGeom>
          <a:noFill/>
        </p:spPr>
        <p:txBody>
          <a:bodyPr wrap="square" rtlCol="0">
            <a:spAutoFit/>
          </a:bodyPr>
          <a:lstStyle/>
          <a:p>
            <a:pPr algn="ctr"/>
            <a:r>
              <a:rPr lang="en-US" sz="5400" dirty="0">
                <a:latin typeface="Bodoni Std Poster" panose="02070A04080905020204" pitchFamily="18" charset="0"/>
              </a:rPr>
              <a:t>ACCESSORIES &amp; CONCESSIONS  </a:t>
            </a:r>
          </a:p>
        </p:txBody>
      </p:sp>
    </p:spTree>
    <p:extLst>
      <p:ext uri="{BB962C8B-B14F-4D97-AF65-F5344CB8AC3E}">
        <p14:creationId xmlns:p14="http://schemas.microsoft.com/office/powerpoint/2010/main" val="13582376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6175602" cy="461665"/>
          </a:xfrm>
          <a:prstGeom prst="rect">
            <a:avLst/>
          </a:prstGeom>
          <a:noFill/>
        </p:spPr>
        <p:txBody>
          <a:bodyPr wrap="square" rtlCol="0">
            <a:spAutoFit/>
          </a:bodyPr>
          <a:lstStyle/>
          <a:p>
            <a:r>
              <a:rPr lang="en-US" sz="2400" dirty="0">
                <a:latin typeface="Bodoni Std Poster" panose="02070A04080905020204" pitchFamily="18" charset="0"/>
              </a:rPr>
              <a:t>ACCESSORIES &amp; CONCESSIONS </a:t>
            </a:r>
          </a:p>
        </p:txBody>
      </p:sp>
      <p:sp>
        <p:nvSpPr>
          <p:cNvPr id="2" name="TextBox 1">
            <a:extLst>
              <a:ext uri="{FF2B5EF4-FFF2-40B4-BE49-F238E27FC236}">
                <a16:creationId xmlns:a16="http://schemas.microsoft.com/office/drawing/2014/main" id="{79AB82A2-DD54-B63C-5961-0B2131BE256B}"/>
              </a:ext>
            </a:extLst>
          </p:cNvPr>
          <p:cNvSpPr txBox="1"/>
          <p:nvPr/>
        </p:nvSpPr>
        <p:spPr>
          <a:xfrm>
            <a:off x="533400" y="1090853"/>
            <a:ext cx="5023939" cy="2831544"/>
          </a:xfrm>
          <a:prstGeom prst="rect">
            <a:avLst/>
          </a:prstGeom>
          <a:noFill/>
        </p:spPr>
        <p:txBody>
          <a:bodyPr wrap="square" rtlCol="0">
            <a:spAutoFit/>
          </a:bodyPr>
          <a:lstStyle/>
          <a:p>
            <a:r>
              <a:rPr lang="en-US" sz="1200" dirty="0">
                <a:latin typeface="Acumin Pro" panose="020B0504020202020204" pitchFamily="34" charset="0"/>
              </a:rPr>
              <a:t>Accessories should be treated as a key item whenever possible as it is statistically proven to drive more business when merchandised together either on an accessory tower, gondola or wall bay. </a:t>
            </a:r>
          </a:p>
          <a:p>
            <a:endParaRPr lang="en-US" sz="1200" dirty="0">
              <a:latin typeface="Acumin Pro" panose="020B0504020202020204" pitchFamily="34" charset="0"/>
            </a:endParaRPr>
          </a:p>
          <a:p>
            <a:r>
              <a:rPr lang="en-US" sz="1200" dirty="0">
                <a:latin typeface="Acumin Pro" panose="020B0504020202020204" pitchFamily="34" charset="0"/>
              </a:rPr>
              <a:t>Concessions and accessories should not be randomly spread throughout your retail space unless it is an item that helps complete the merchandising of another, for instance a hat or bag could be displayed by an outfit. </a:t>
            </a:r>
          </a:p>
          <a:p>
            <a:endParaRPr lang="en-US" sz="1200" dirty="0">
              <a:latin typeface="Acumin Pro" panose="020B0504020202020204" pitchFamily="34" charset="0"/>
            </a:endParaRPr>
          </a:p>
          <a:p>
            <a:r>
              <a:rPr lang="en-US" sz="1200" dirty="0">
                <a:latin typeface="Acumin Pro" panose="020B0504020202020204" pitchFamily="34" charset="0"/>
              </a:rPr>
              <a:t>As a best practice, ensure all items are clearly priced either on the top or bottom of the product. </a:t>
            </a:r>
          </a:p>
          <a:p>
            <a:endParaRPr lang="en-US" sz="1200" dirty="0">
              <a:latin typeface="Acumin Pro" panose="020B0504020202020204" pitchFamily="34" charset="0"/>
            </a:endParaRPr>
          </a:p>
          <a:p>
            <a:endParaRPr lang="en-US" sz="1200" dirty="0">
              <a:latin typeface="Acumin Pro" panose="020B0504020202020204" pitchFamily="34" charset="0"/>
            </a:endParaRPr>
          </a:p>
          <a:p>
            <a:endParaRPr lang="en-US" sz="1100" dirty="0">
              <a:latin typeface="Acumin Pro" panose="020B0504020202020204" pitchFamily="34" charset="0"/>
            </a:endParaRPr>
          </a:p>
          <a:p>
            <a:endParaRPr lang="en-US" sz="1100" dirty="0">
              <a:latin typeface="Acumin Pro" panose="020B0504020202020204" pitchFamily="34" charset="0"/>
            </a:endParaRPr>
          </a:p>
        </p:txBody>
      </p:sp>
      <p:pic>
        <p:nvPicPr>
          <p:cNvPr id="6" name="object 10">
            <a:extLst>
              <a:ext uri="{FF2B5EF4-FFF2-40B4-BE49-F238E27FC236}">
                <a16:creationId xmlns:a16="http://schemas.microsoft.com/office/drawing/2014/main" id="{51FAF0AD-00E7-EDF0-4108-72F2DA2DFE9D}"/>
              </a:ext>
            </a:extLst>
          </p:cNvPr>
          <p:cNvPicPr/>
          <p:nvPr/>
        </p:nvPicPr>
        <p:blipFill rotWithShape="1">
          <a:blip r:embed="rId2" cstate="print"/>
          <a:srcRect l="4511" t="562" r="2970" b="1599"/>
          <a:stretch/>
        </p:blipFill>
        <p:spPr>
          <a:xfrm>
            <a:off x="6248400" y="-1"/>
            <a:ext cx="5943600" cy="6840279"/>
          </a:xfrm>
          <a:prstGeom prst="rect">
            <a:avLst/>
          </a:prstGeom>
          <a:ln>
            <a:solidFill>
              <a:schemeClr val="bg1"/>
            </a:solidFill>
          </a:ln>
        </p:spPr>
      </p:pic>
      <p:pic>
        <p:nvPicPr>
          <p:cNvPr id="16" name="object 17">
            <a:extLst>
              <a:ext uri="{FF2B5EF4-FFF2-40B4-BE49-F238E27FC236}">
                <a16:creationId xmlns:a16="http://schemas.microsoft.com/office/drawing/2014/main" id="{41AF3084-943A-C075-86F4-92EB69CB6984}"/>
              </a:ext>
            </a:extLst>
          </p:cNvPr>
          <p:cNvPicPr/>
          <p:nvPr/>
        </p:nvPicPr>
        <p:blipFill>
          <a:blip r:embed="rId3" cstate="print"/>
          <a:stretch>
            <a:fillRect/>
          </a:stretch>
        </p:blipFill>
        <p:spPr>
          <a:xfrm>
            <a:off x="10779" y="4038600"/>
            <a:ext cx="2656222" cy="2819400"/>
          </a:xfrm>
          <a:prstGeom prst="rect">
            <a:avLst/>
          </a:prstGeom>
        </p:spPr>
      </p:pic>
      <p:grpSp>
        <p:nvGrpSpPr>
          <p:cNvPr id="17" name="object 27">
            <a:extLst>
              <a:ext uri="{FF2B5EF4-FFF2-40B4-BE49-F238E27FC236}">
                <a16:creationId xmlns:a16="http://schemas.microsoft.com/office/drawing/2014/main" id="{1E7F08A0-1CED-80D1-08D1-7AD021555200}"/>
              </a:ext>
            </a:extLst>
          </p:cNvPr>
          <p:cNvGrpSpPr/>
          <p:nvPr/>
        </p:nvGrpSpPr>
        <p:grpSpPr>
          <a:xfrm>
            <a:off x="2828260" y="4038600"/>
            <a:ext cx="2656221" cy="2819400"/>
            <a:chOff x="6308915" y="1389443"/>
            <a:chExt cx="2195830" cy="2426970"/>
          </a:xfrm>
        </p:grpSpPr>
        <p:pic>
          <p:nvPicPr>
            <p:cNvPr id="18" name="object 28">
              <a:extLst>
                <a:ext uri="{FF2B5EF4-FFF2-40B4-BE49-F238E27FC236}">
                  <a16:creationId xmlns:a16="http://schemas.microsoft.com/office/drawing/2014/main" id="{A9D793B5-393A-59B4-92D2-5B1C6E8220E2}"/>
                </a:ext>
              </a:extLst>
            </p:cNvPr>
            <p:cNvPicPr/>
            <p:nvPr/>
          </p:nvPicPr>
          <p:blipFill>
            <a:blip r:embed="rId4" cstate="print"/>
            <a:stretch>
              <a:fillRect/>
            </a:stretch>
          </p:blipFill>
          <p:spPr>
            <a:xfrm>
              <a:off x="6318504" y="1399031"/>
              <a:ext cx="2176272" cy="2407920"/>
            </a:xfrm>
            <a:prstGeom prst="rect">
              <a:avLst/>
            </a:prstGeom>
          </p:spPr>
        </p:pic>
        <p:sp>
          <p:nvSpPr>
            <p:cNvPr id="19" name="object 29">
              <a:extLst>
                <a:ext uri="{FF2B5EF4-FFF2-40B4-BE49-F238E27FC236}">
                  <a16:creationId xmlns:a16="http://schemas.microsoft.com/office/drawing/2014/main" id="{6FFD5AC9-0E7D-2A4A-CDAC-FDDF7BF57625}"/>
                </a:ext>
              </a:extLst>
            </p:cNvPr>
            <p:cNvSpPr/>
            <p:nvPr/>
          </p:nvSpPr>
          <p:spPr>
            <a:xfrm>
              <a:off x="6313678" y="1394205"/>
              <a:ext cx="2186305" cy="2417445"/>
            </a:xfrm>
            <a:custGeom>
              <a:avLst/>
              <a:gdLst/>
              <a:ahLst/>
              <a:cxnLst/>
              <a:rect l="l" t="t" r="r" b="b"/>
              <a:pathLst>
                <a:path w="2186304" h="2417445">
                  <a:moveTo>
                    <a:pt x="0" y="2417445"/>
                  </a:moveTo>
                  <a:lnTo>
                    <a:pt x="2185797" y="2417445"/>
                  </a:lnTo>
                  <a:lnTo>
                    <a:pt x="2185797" y="0"/>
                  </a:lnTo>
                  <a:lnTo>
                    <a:pt x="0" y="0"/>
                  </a:lnTo>
                  <a:lnTo>
                    <a:pt x="0" y="2417445"/>
                  </a:lnTo>
                  <a:close/>
                </a:path>
              </a:pathLst>
            </a:custGeom>
            <a:ln w="9525">
              <a:solidFill>
                <a:srgbClr val="000000"/>
              </a:solidFill>
            </a:ln>
          </p:spPr>
          <p:txBody>
            <a:bodyPr wrap="square" lIns="0" tIns="0" rIns="0" bIns="0" rtlCol="0"/>
            <a:lstStyle/>
            <a:p>
              <a:endParaRPr dirty="0"/>
            </a:p>
          </p:txBody>
        </p:sp>
      </p:grpSp>
    </p:spTree>
    <p:extLst>
      <p:ext uri="{BB962C8B-B14F-4D97-AF65-F5344CB8AC3E}">
        <p14:creationId xmlns:p14="http://schemas.microsoft.com/office/powerpoint/2010/main" val="2793514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6175602" cy="461665"/>
          </a:xfrm>
          <a:prstGeom prst="rect">
            <a:avLst/>
          </a:prstGeom>
          <a:noFill/>
        </p:spPr>
        <p:txBody>
          <a:bodyPr wrap="square" rtlCol="0">
            <a:spAutoFit/>
          </a:bodyPr>
          <a:lstStyle/>
          <a:p>
            <a:r>
              <a:rPr lang="en-US" sz="2400" dirty="0">
                <a:latin typeface="Bodoni Std Poster" panose="02070A04080905020204" pitchFamily="18" charset="0"/>
              </a:rPr>
              <a:t>SALE &amp; PROMOTIONAL ITEMS</a:t>
            </a:r>
          </a:p>
        </p:txBody>
      </p:sp>
      <p:pic>
        <p:nvPicPr>
          <p:cNvPr id="4" name="object 34">
            <a:extLst>
              <a:ext uri="{FF2B5EF4-FFF2-40B4-BE49-F238E27FC236}">
                <a16:creationId xmlns:a16="http://schemas.microsoft.com/office/drawing/2014/main" id="{656E99BE-FA2D-7389-7A53-E69F0FF67DAB}"/>
              </a:ext>
            </a:extLst>
          </p:cNvPr>
          <p:cNvPicPr/>
          <p:nvPr/>
        </p:nvPicPr>
        <p:blipFill rotWithShape="1">
          <a:blip r:embed="rId2" cstate="print"/>
          <a:srcRect t="1" b="7595"/>
          <a:stretch/>
        </p:blipFill>
        <p:spPr>
          <a:xfrm>
            <a:off x="0" y="1302449"/>
            <a:ext cx="6629400" cy="5555551"/>
          </a:xfrm>
          <a:prstGeom prst="rect">
            <a:avLst/>
          </a:prstGeom>
        </p:spPr>
      </p:pic>
      <p:sp>
        <p:nvSpPr>
          <p:cNvPr id="13" name="TextBox 12">
            <a:extLst>
              <a:ext uri="{FF2B5EF4-FFF2-40B4-BE49-F238E27FC236}">
                <a16:creationId xmlns:a16="http://schemas.microsoft.com/office/drawing/2014/main" id="{1AACBE4A-612E-F472-AB55-BF679FD3E6AD}"/>
              </a:ext>
            </a:extLst>
          </p:cNvPr>
          <p:cNvSpPr txBox="1"/>
          <p:nvPr/>
        </p:nvSpPr>
        <p:spPr>
          <a:xfrm>
            <a:off x="6781800" y="1302449"/>
            <a:ext cx="5029200" cy="1723549"/>
          </a:xfrm>
          <a:prstGeom prst="rect">
            <a:avLst/>
          </a:prstGeom>
          <a:noFill/>
        </p:spPr>
        <p:txBody>
          <a:bodyPr wrap="square" rtlCol="0">
            <a:spAutoFit/>
          </a:bodyPr>
          <a:lstStyle/>
          <a:p>
            <a:r>
              <a:rPr lang="en-US" sz="1200" dirty="0">
                <a:latin typeface="Acumin Pro" panose="020B0504020202020204" pitchFamily="34" charset="0"/>
              </a:rPr>
              <a:t>Sale products can be displayed on wall bays, rolling racks or gondolas with all sizes grouped together to help liquidate remaining inventory quickly.  Different price points can be displayed on the same rack. </a:t>
            </a:r>
          </a:p>
          <a:p>
            <a:endParaRPr lang="en-US" sz="1200" dirty="0">
              <a:latin typeface="Acumin Pro" panose="020B0504020202020204" pitchFamily="34" charset="0"/>
            </a:endParaRPr>
          </a:p>
          <a:p>
            <a:endParaRPr lang="en-US" sz="1200" dirty="0">
              <a:latin typeface="Acumin Pro" panose="020B0504020202020204" pitchFamily="34" charset="0"/>
            </a:endParaRPr>
          </a:p>
          <a:p>
            <a:r>
              <a:rPr lang="en-US" sz="1200" dirty="0">
                <a:latin typeface="Acumin Pro" panose="020B0504020202020204" pitchFamily="34" charset="0"/>
              </a:rPr>
              <a:t>First time marked down items with a lot of remaining inventory can be grouped together by product versus by size. </a:t>
            </a:r>
          </a:p>
          <a:p>
            <a:endParaRPr lang="en-US" sz="1100" dirty="0">
              <a:latin typeface="Acumin Pro" panose="020B0504020202020204" pitchFamily="34" charset="0"/>
            </a:endParaRPr>
          </a:p>
          <a:p>
            <a:endParaRPr lang="en-US" sz="1100" dirty="0">
              <a:latin typeface="Acumin Pro" panose="020B0504020202020204" pitchFamily="34" charset="0"/>
            </a:endParaRPr>
          </a:p>
        </p:txBody>
      </p:sp>
    </p:spTree>
    <p:extLst>
      <p:ext uri="{BB962C8B-B14F-4D97-AF65-F5344CB8AC3E}">
        <p14:creationId xmlns:p14="http://schemas.microsoft.com/office/powerpoint/2010/main" val="8547358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A2F7CE5F-BFA0-00EE-7E25-8E6227FE3628}"/>
              </a:ext>
            </a:extLst>
          </p:cNvPr>
          <p:cNvSpPr txBox="1"/>
          <p:nvPr/>
        </p:nvSpPr>
        <p:spPr>
          <a:xfrm>
            <a:off x="228600" y="2875002"/>
            <a:ext cx="11734800" cy="1754326"/>
          </a:xfrm>
          <a:prstGeom prst="rect">
            <a:avLst/>
          </a:prstGeom>
          <a:noFill/>
        </p:spPr>
        <p:txBody>
          <a:bodyPr wrap="square" rtlCol="0">
            <a:spAutoFit/>
          </a:bodyPr>
          <a:lstStyle/>
          <a:p>
            <a:pPr algn="ctr"/>
            <a:r>
              <a:rPr lang="en-US" sz="5400" dirty="0">
                <a:latin typeface="Bodoni Std Poster" panose="02070A04080905020204" pitchFamily="18" charset="0"/>
              </a:rPr>
              <a:t>PRODUCT </a:t>
            </a:r>
          </a:p>
          <a:p>
            <a:pPr algn="ctr"/>
            <a:r>
              <a:rPr lang="en-US" sz="5400" dirty="0">
                <a:latin typeface="Bodoni Std Poster" panose="02070A04080905020204" pitchFamily="18" charset="0"/>
              </a:rPr>
              <a:t>DETAILING</a:t>
            </a:r>
          </a:p>
        </p:txBody>
      </p:sp>
    </p:spTree>
    <p:extLst>
      <p:ext uri="{BB962C8B-B14F-4D97-AF65-F5344CB8AC3E}">
        <p14:creationId xmlns:p14="http://schemas.microsoft.com/office/powerpoint/2010/main" val="39667489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6175602" cy="461665"/>
          </a:xfrm>
          <a:prstGeom prst="rect">
            <a:avLst/>
          </a:prstGeom>
          <a:noFill/>
        </p:spPr>
        <p:txBody>
          <a:bodyPr wrap="square" rtlCol="0">
            <a:spAutoFit/>
          </a:bodyPr>
          <a:lstStyle/>
          <a:p>
            <a:r>
              <a:rPr lang="en-US" sz="2400" dirty="0">
                <a:latin typeface="Bodoni Std Poster" panose="02070A04080905020204" pitchFamily="18" charset="0"/>
              </a:rPr>
              <a:t>PRODUCT DETAILING </a:t>
            </a:r>
          </a:p>
        </p:txBody>
      </p:sp>
      <p:grpSp>
        <p:nvGrpSpPr>
          <p:cNvPr id="3" name="object 26">
            <a:extLst>
              <a:ext uri="{FF2B5EF4-FFF2-40B4-BE49-F238E27FC236}">
                <a16:creationId xmlns:a16="http://schemas.microsoft.com/office/drawing/2014/main" id="{A3BEFA20-37CF-A774-286D-426A4DFE1331}"/>
              </a:ext>
            </a:extLst>
          </p:cNvPr>
          <p:cNvGrpSpPr/>
          <p:nvPr/>
        </p:nvGrpSpPr>
        <p:grpSpPr>
          <a:xfrm>
            <a:off x="2691537" y="3809752"/>
            <a:ext cx="2433803" cy="2965207"/>
            <a:chOff x="2425763" y="1240091"/>
            <a:chExt cx="1786889" cy="2363470"/>
          </a:xfrm>
        </p:grpSpPr>
        <p:pic>
          <p:nvPicPr>
            <p:cNvPr id="4" name="object 27">
              <a:extLst>
                <a:ext uri="{FF2B5EF4-FFF2-40B4-BE49-F238E27FC236}">
                  <a16:creationId xmlns:a16="http://schemas.microsoft.com/office/drawing/2014/main" id="{0EB4BB12-D4D5-51AA-B563-1CF3ABED69B9}"/>
                </a:ext>
              </a:extLst>
            </p:cNvPr>
            <p:cNvPicPr/>
            <p:nvPr/>
          </p:nvPicPr>
          <p:blipFill>
            <a:blip r:embed="rId2" cstate="print"/>
            <a:stretch>
              <a:fillRect/>
            </a:stretch>
          </p:blipFill>
          <p:spPr>
            <a:xfrm>
              <a:off x="2435352" y="1249679"/>
              <a:ext cx="1767839" cy="2343912"/>
            </a:xfrm>
            <a:prstGeom prst="rect">
              <a:avLst/>
            </a:prstGeom>
            <a:ln>
              <a:noFill/>
            </a:ln>
          </p:spPr>
        </p:pic>
        <p:sp>
          <p:nvSpPr>
            <p:cNvPr id="5" name="object 28">
              <a:extLst>
                <a:ext uri="{FF2B5EF4-FFF2-40B4-BE49-F238E27FC236}">
                  <a16:creationId xmlns:a16="http://schemas.microsoft.com/office/drawing/2014/main" id="{A0882BBF-08D3-D7F5-09FF-538890065285}"/>
                </a:ext>
              </a:extLst>
            </p:cNvPr>
            <p:cNvSpPr/>
            <p:nvPr/>
          </p:nvSpPr>
          <p:spPr>
            <a:xfrm>
              <a:off x="2430526" y="1244853"/>
              <a:ext cx="1777364" cy="2353945"/>
            </a:xfrm>
            <a:custGeom>
              <a:avLst/>
              <a:gdLst/>
              <a:ahLst/>
              <a:cxnLst/>
              <a:rect l="l" t="t" r="r" b="b"/>
              <a:pathLst>
                <a:path w="1777364" h="2353945">
                  <a:moveTo>
                    <a:pt x="0" y="2353437"/>
                  </a:moveTo>
                  <a:lnTo>
                    <a:pt x="1777364" y="2353437"/>
                  </a:lnTo>
                  <a:lnTo>
                    <a:pt x="1777364" y="0"/>
                  </a:lnTo>
                  <a:lnTo>
                    <a:pt x="0" y="0"/>
                  </a:lnTo>
                  <a:lnTo>
                    <a:pt x="0" y="2353437"/>
                  </a:lnTo>
                  <a:close/>
                </a:path>
              </a:pathLst>
            </a:custGeom>
            <a:ln w="9525">
              <a:noFill/>
            </a:ln>
          </p:spPr>
          <p:txBody>
            <a:bodyPr wrap="square" lIns="0" tIns="0" rIns="0" bIns="0" rtlCol="0"/>
            <a:lstStyle/>
            <a:p>
              <a:endParaRPr dirty="0"/>
            </a:p>
          </p:txBody>
        </p:sp>
      </p:grpSp>
      <p:grpSp>
        <p:nvGrpSpPr>
          <p:cNvPr id="7" name="object 29">
            <a:extLst>
              <a:ext uri="{FF2B5EF4-FFF2-40B4-BE49-F238E27FC236}">
                <a16:creationId xmlns:a16="http://schemas.microsoft.com/office/drawing/2014/main" id="{A69C90AD-F730-D2A6-D8AA-147270391003}"/>
              </a:ext>
            </a:extLst>
          </p:cNvPr>
          <p:cNvGrpSpPr/>
          <p:nvPr/>
        </p:nvGrpSpPr>
        <p:grpSpPr>
          <a:xfrm>
            <a:off x="5172365" y="3809194"/>
            <a:ext cx="2054884" cy="2953257"/>
            <a:chOff x="4794059" y="1252283"/>
            <a:chExt cx="1732280" cy="2280920"/>
          </a:xfrm>
        </p:grpSpPr>
        <p:pic>
          <p:nvPicPr>
            <p:cNvPr id="8" name="object 30">
              <a:extLst>
                <a:ext uri="{FF2B5EF4-FFF2-40B4-BE49-F238E27FC236}">
                  <a16:creationId xmlns:a16="http://schemas.microsoft.com/office/drawing/2014/main" id="{D75859B4-7122-DAE2-C42B-818F3B4BEF36}"/>
                </a:ext>
              </a:extLst>
            </p:cNvPr>
            <p:cNvPicPr/>
            <p:nvPr/>
          </p:nvPicPr>
          <p:blipFill>
            <a:blip r:embed="rId3" cstate="print"/>
            <a:stretch>
              <a:fillRect/>
            </a:stretch>
          </p:blipFill>
          <p:spPr>
            <a:xfrm>
              <a:off x="4803647" y="1261872"/>
              <a:ext cx="1712976" cy="2261616"/>
            </a:xfrm>
            <a:prstGeom prst="rect">
              <a:avLst/>
            </a:prstGeom>
            <a:ln>
              <a:noFill/>
            </a:ln>
          </p:spPr>
        </p:pic>
        <p:sp>
          <p:nvSpPr>
            <p:cNvPr id="9" name="object 31">
              <a:extLst>
                <a:ext uri="{FF2B5EF4-FFF2-40B4-BE49-F238E27FC236}">
                  <a16:creationId xmlns:a16="http://schemas.microsoft.com/office/drawing/2014/main" id="{7268FD0F-2823-D066-DCF3-1B49C54154A3}"/>
                </a:ext>
              </a:extLst>
            </p:cNvPr>
            <p:cNvSpPr/>
            <p:nvPr/>
          </p:nvSpPr>
          <p:spPr>
            <a:xfrm>
              <a:off x="4798821" y="1257046"/>
              <a:ext cx="1722755" cy="2271395"/>
            </a:xfrm>
            <a:custGeom>
              <a:avLst/>
              <a:gdLst/>
              <a:ahLst/>
              <a:cxnLst/>
              <a:rect l="l" t="t" r="r" b="b"/>
              <a:pathLst>
                <a:path w="1722754" h="2271395">
                  <a:moveTo>
                    <a:pt x="0" y="2271141"/>
                  </a:moveTo>
                  <a:lnTo>
                    <a:pt x="1722501" y="2271141"/>
                  </a:lnTo>
                  <a:lnTo>
                    <a:pt x="1722501" y="0"/>
                  </a:lnTo>
                  <a:lnTo>
                    <a:pt x="0" y="0"/>
                  </a:lnTo>
                  <a:lnTo>
                    <a:pt x="0" y="2271141"/>
                  </a:lnTo>
                  <a:close/>
                </a:path>
              </a:pathLst>
            </a:custGeom>
            <a:ln w="9525">
              <a:noFill/>
            </a:ln>
          </p:spPr>
          <p:txBody>
            <a:bodyPr wrap="square" lIns="0" tIns="0" rIns="0" bIns="0" rtlCol="0"/>
            <a:lstStyle/>
            <a:p>
              <a:endParaRPr dirty="0"/>
            </a:p>
          </p:txBody>
        </p:sp>
      </p:grpSp>
      <p:grpSp>
        <p:nvGrpSpPr>
          <p:cNvPr id="11" name="object 32">
            <a:extLst>
              <a:ext uri="{FF2B5EF4-FFF2-40B4-BE49-F238E27FC236}">
                <a16:creationId xmlns:a16="http://schemas.microsoft.com/office/drawing/2014/main" id="{18D6E1BD-F2D1-133F-6AF8-85436C6FFF5B}"/>
              </a:ext>
            </a:extLst>
          </p:cNvPr>
          <p:cNvGrpSpPr/>
          <p:nvPr/>
        </p:nvGrpSpPr>
        <p:grpSpPr>
          <a:xfrm>
            <a:off x="7252896" y="3821781"/>
            <a:ext cx="1830245" cy="2928092"/>
            <a:chOff x="7171499" y="1179131"/>
            <a:chExt cx="1433830" cy="2442210"/>
          </a:xfrm>
        </p:grpSpPr>
        <p:pic>
          <p:nvPicPr>
            <p:cNvPr id="12" name="object 33">
              <a:extLst>
                <a:ext uri="{FF2B5EF4-FFF2-40B4-BE49-F238E27FC236}">
                  <a16:creationId xmlns:a16="http://schemas.microsoft.com/office/drawing/2014/main" id="{5082AC36-3A62-087C-6E0D-CD00EACF65A6}"/>
                </a:ext>
              </a:extLst>
            </p:cNvPr>
            <p:cNvPicPr/>
            <p:nvPr/>
          </p:nvPicPr>
          <p:blipFill>
            <a:blip r:embed="rId4" cstate="print"/>
            <a:stretch>
              <a:fillRect/>
            </a:stretch>
          </p:blipFill>
          <p:spPr>
            <a:xfrm>
              <a:off x="7181087" y="1188720"/>
              <a:ext cx="1414272" cy="2423160"/>
            </a:xfrm>
            <a:prstGeom prst="rect">
              <a:avLst/>
            </a:prstGeom>
            <a:ln>
              <a:noFill/>
            </a:ln>
          </p:spPr>
        </p:pic>
        <p:sp>
          <p:nvSpPr>
            <p:cNvPr id="13" name="object 34">
              <a:extLst>
                <a:ext uri="{FF2B5EF4-FFF2-40B4-BE49-F238E27FC236}">
                  <a16:creationId xmlns:a16="http://schemas.microsoft.com/office/drawing/2014/main" id="{D2080A2D-1BF6-5DEC-2A8E-0F7A545E218D}"/>
                </a:ext>
              </a:extLst>
            </p:cNvPr>
            <p:cNvSpPr/>
            <p:nvPr/>
          </p:nvSpPr>
          <p:spPr>
            <a:xfrm>
              <a:off x="7176261" y="1183894"/>
              <a:ext cx="1424305" cy="2432685"/>
            </a:xfrm>
            <a:custGeom>
              <a:avLst/>
              <a:gdLst/>
              <a:ahLst/>
              <a:cxnLst/>
              <a:rect l="l" t="t" r="r" b="b"/>
              <a:pathLst>
                <a:path w="1424304" h="2432685">
                  <a:moveTo>
                    <a:pt x="0" y="2432685"/>
                  </a:moveTo>
                  <a:lnTo>
                    <a:pt x="1423797" y="2432685"/>
                  </a:lnTo>
                  <a:lnTo>
                    <a:pt x="1423797" y="0"/>
                  </a:lnTo>
                  <a:lnTo>
                    <a:pt x="0" y="0"/>
                  </a:lnTo>
                  <a:lnTo>
                    <a:pt x="0" y="2432685"/>
                  </a:lnTo>
                  <a:close/>
                </a:path>
              </a:pathLst>
            </a:custGeom>
            <a:ln w="9524">
              <a:noFill/>
            </a:ln>
          </p:spPr>
          <p:txBody>
            <a:bodyPr wrap="square" lIns="0" tIns="0" rIns="0" bIns="0" rtlCol="0"/>
            <a:lstStyle/>
            <a:p>
              <a:endParaRPr dirty="0"/>
            </a:p>
          </p:txBody>
        </p:sp>
      </p:grpSp>
      <p:grpSp>
        <p:nvGrpSpPr>
          <p:cNvPr id="14" name="object 35">
            <a:extLst>
              <a:ext uri="{FF2B5EF4-FFF2-40B4-BE49-F238E27FC236}">
                <a16:creationId xmlns:a16="http://schemas.microsoft.com/office/drawing/2014/main" id="{9BCB4D21-7DAD-C4C2-CB84-1C1C286301B1}"/>
              </a:ext>
            </a:extLst>
          </p:cNvPr>
          <p:cNvGrpSpPr/>
          <p:nvPr/>
        </p:nvGrpSpPr>
        <p:grpSpPr>
          <a:xfrm>
            <a:off x="285464" y="3810000"/>
            <a:ext cx="2365184" cy="2977642"/>
            <a:chOff x="289179" y="1252283"/>
            <a:chExt cx="1640839" cy="2280920"/>
          </a:xfrm>
        </p:grpSpPr>
        <p:pic>
          <p:nvPicPr>
            <p:cNvPr id="15" name="object 36">
              <a:extLst>
                <a:ext uri="{FF2B5EF4-FFF2-40B4-BE49-F238E27FC236}">
                  <a16:creationId xmlns:a16="http://schemas.microsoft.com/office/drawing/2014/main" id="{4E460F4F-E244-A1F3-29AA-44563A9C3A3C}"/>
                </a:ext>
              </a:extLst>
            </p:cNvPr>
            <p:cNvPicPr/>
            <p:nvPr/>
          </p:nvPicPr>
          <p:blipFill>
            <a:blip r:embed="rId5" cstate="print"/>
            <a:stretch>
              <a:fillRect/>
            </a:stretch>
          </p:blipFill>
          <p:spPr>
            <a:xfrm>
              <a:off x="298704" y="1261872"/>
              <a:ext cx="1621536" cy="2261616"/>
            </a:xfrm>
            <a:prstGeom prst="rect">
              <a:avLst/>
            </a:prstGeom>
            <a:ln>
              <a:noFill/>
            </a:ln>
          </p:spPr>
        </p:pic>
        <p:sp>
          <p:nvSpPr>
            <p:cNvPr id="20" name="object 37">
              <a:extLst>
                <a:ext uri="{FF2B5EF4-FFF2-40B4-BE49-F238E27FC236}">
                  <a16:creationId xmlns:a16="http://schemas.microsoft.com/office/drawing/2014/main" id="{2487BDEF-034E-EFED-2C93-D9E5FF92FE87}"/>
                </a:ext>
              </a:extLst>
            </p:cNvPr>
            <p:cNvSpPr/>
            <p:nvPr/>
          </p:nvSpPr>
          <p:spPr>
            <a:xfrm>
              <a:off x="293941" y="1257046"/>
              <a:ext cx="1631314" cy="2271395"/>
            </a:xfrm>
            <a:custGeom>
              <a:avLst/>
              <a:gdLst/>
              <a:ahLst/>
              <a:cxnLst/>
              <a:rect l="l" t="t" r="r" b="b"/>
              <a:pathLst>
                <a:path w="1631314" h="2271395">
                  <a:moveTo>
                    <a:pt x="0" y="2271141"/>
                  </a:moveTo>
                  <a:lnTo>
                    <a:pt x="1631061" y="2271141"/>
                  </a:lnTo>
                  <a:lnTo>
                    <a:pt x="1631061" y="0"/>
                  </a:lnTo>
                  <a:lnTo>
                    <a:pt x="0" y="0"/>
                  </a:lnTo>
                  <a:lnTo>
                    <a:pt x="0" y="2271141"/>
                  </a:lnTo>
                  <a:close/>
                </a:path>
              </a:pathLst>
            </a:custGeom>
            <a:ln w="9525">
              <a:noFill/>
            </a:ln>
          </p:spPr>
          <p:txBody>
            <a:bodyPr wrap="square" lIns="0" tIns="0" rIns="0" bIns="0" rtlCol="0"/>
            <a:lstStyle/>
            <a:p>
              <a:endParaRPr dirty="0"/>
            </a:p>
          </p:txBody>
        </p:sp>
      </p:grpSp>
      <p:grpSp>
        <p:nvGrpSpPr>
          <p:cNvPr id="21" name="object 38">
            <a:extLst>
              <a:ext uri="{FF2B5EF4-FFF2-40B4-BE49-F238E27FC236}">
                <a16:creationId xmlns:a16="http://schemas.microsoft.com/office/drawing/2014/main" id="{1EE2584A-7A25-A412-E90E-8083D2ADBD0E}"/>
              </a:ext>
            </a:extLst>
          </p:cNvPr>
          <p:cNvGrpSpPr/>
          <p:nvPr/>
        </p:nvGrpSpPr>
        <p:grpSpPr>
          <a:xfrm>
            <a:off x="9135665" y="3826457"/>
            <a:ext cx="2741160" cy="2923415"/>
            <a:chOff x="9207563" y="1252283"/>
            <a:chExt cx="2216785" cy="2280920"/>
          </a:xfrm>
        </p:grpSpPr>
        <p:pic>
          <p:nvPicPr>
            <p:cNvPr id="22" name="object 39">
              <a:extLst>
                <a:ext uri="{FF2B5EF4-FFF2-40B4-BE49-F238E27FC236}">
                  <a16:creationId xmlns:a16="http://schemas.microsoft.com/office/drawing/2014/main" id="{7B7070AF-6EE2-57DA-D669-BA9A96A1AC75}"/>
                </a:ext>
              </a:extLst>
            </p:cNvPr>
            <p:cNvPicPr/>
            <p:nvPr/>
          </p:nvPicPr>
          <p:blipFill>
            <a:blip r:embed="rId6" cstate="print"/>
            <a:stretch>
              <a:fillRect/>
            </a:stretch>
          </p:blipFill>
          <p:spPr>
            <a:xfrm>
              <a:off x="9217152" y="1261872"/>
              <a:ext cx="2197607" cy="2261616"/>
            </a:xfrm>
            <a:prstGeom prst="rect">
              <a:avLst/>
            </a:prstGeom>
            <a:ln>
              <a:noFill/>
            </a:ln>
          </p:spPr>
        </p:pic>
        <p:sp>
          <p:nvSpPr>
            <p:cNvPr id="23" name="object 40">
              <a:extLst>
                <a:ext uri="{FF2B5EF4-FFF2-40B4-BE49-F238E27FC236}">
                  <a16:creationId xmlns:a16="http://schemas.microsoft.com/office/drawing/2014/main" id="{F09B0EA5-5D7F-0CD8-8600-4888EE59E8A6}"/>
                </a:ext>
              </a:extLst>
            </p:cNvPr>
            <p:cNvSpPr/>
            <p:nvPr/>
          </p:nvSpPr>
          <p:spPr>
            <a:xfrm>
              <a:off x="9212326" y="1257046"/>
              <a:ext cx="2207260" cy="2271395"/>
            </a:xfrm>
            <a:custGeom>
              <a:avLst/>
              <a:gdLst/>
              <a:ahLst/>
              <a:cxnLst/>
              <a:rect l="l" t="t" r="r" b="b"/>
              <a:pathLst>
                <a:path w="2207259" h="2271395">
                  <a:moveTo>
                    <a:pt x="0" y="2271141"/>
                  </a:moveTo>
                  <a:lnTo>
                    <a:pt x="2207132" y="2271141"/>
                  </a:lnTo>
                  <a:lnTo>
                    <a:pt x="2207132" y="0"/>
                  </a:lnTo>
                  <a:lnTo>
                    <a:pt x="0" y="0"/>
                  </a:lnTo>
                  <a:lnTo>
                    <a:pt x="0" y="2271141"/>
                  </a:lnTo>
                  <a:close/>
                </a:path>
              </a:pathLst>
            </a:custGeom>
            <a:ln w="9525">
              <a:noFill/>
            </a:ln>
          </p:spPr>
          <p:txBody>
            <a:bodyPr wrap="square" lIns="0" tIns="0" rIns="0" bIns="0" rtlCol="0"/>
            <a:lstStyle/>
            <a:p>
              <a:endParaRPr dirty="0"/>
            </a:p>
          </p:txBody>
        </p:sp>
      </p:grpSp>
      <p:sp>
        <p:nvSpPr>
          <p:cNvPr id="24" name="TextBox 23">
            <a:extLst>
              <a:ext uri="{FF2B5EF4-FFF2-40B4-BE49-F238E27FC236}">
                <a16:creationId xmlns:a16="http://schemas.microsoft.com/office/drawing/2014/main" id="{448B4DC1-8BB2-375F-0837-F910DDF04E68}"/>
              </a:ext>
            </a:extLst>
          </p:cNvPr>
          <p:cNvSpPr txBox="1"/>
          <p:nvPr/>
        </p:nvSpPr>
        <p:spPr>
          <a:xfrm>
            <a:off x="453798" y="1127579"/>
            <a:ext cx="8888795" cy="3200876"/>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Acumin Pro" panose="020B0504020202020204" pitchFamily="34" charset="0"/>
              </a:rPr>
              <a:t>When possible, steam all product before placing on display. </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Evenly space all hangers one finger width in-between on face outs and when side-hung. </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Roll or cuff long sleeve tops and sweaters. </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Pop hoods on outerwear so detail is shown. </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Lightly pull the strings on outerwear so it gives the neckline the illusion of being shown on a person.</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Tops with longer hems can be knotted on the bottom for the first top that is shown when faced out. </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If a bra has a detailed back, hang it backwards to show off the detailing.  </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endParaRPr lang="en-US" sz="1100" dirty="0">
              <a:latin typeface="Acumin Pro" panose="020B0504020202020204" pitchFamily="34" charset="0"/>
            </a:endParaRPr>
          </a:p>
          <a:p>
            <a:pPr marL="171450" indent="-171450">
              <a:buFont typeface="Arial" panose="020B0604020202020204" pitchFamily="34" charset="0"/>
              <a:buChar char="•"/>
            </a:pPr>
            <a:endParaRPr lang="en-US" sz="1100" dirty="0">
              <a:latin typeface="Acumin Pro" panose="020B0504020202020204" pitchFamily="34" charset="0"/>
            </a:endParaRPr>
          </a:p>
        </p:txBody>
      </p:sp>
    </p:spTree>
    <p:extLst>
      <p:ext uri="{BB962C8B-B14F-4D97-AF65-F5344CB8AC3E}">
        <p14:creationId xmlns:p14="http://schemas.microsoft.com/office/powerpoint/2010/main" val="32964452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A2F7CE5F-BFA0-00EE-7E25-8E6227FE3628}"/>
              </a:ext>
            </a:extLst>
          </p:cNvPr>
          <p:cNvSpPr txBox="1"/>
          <p:nvPr/>
        </p:nvSpPr>
        <p:spPr>
          <a:xfrm>
            <a:off x="381000" y="403144"/>
            <a:ext cx="5172455" cy="461665"/>
          </a:xfrm>
          <a:prstGeom prst="rect">
            <a:avLst/>
          </a:prstGeom>
          <a:noFill/>
        </p:spPr>
        <p:txBody>
          <a:bodyPr wrap="square" rtlCol="0">
            <a:spAutoFit/>
          </a:bodyPr>
          <a:lstStyle/>
          <a:p>
            <a:r>
              <a:rPr lang="en-US" sz="2400" dirty="0">
                <a:latin typeface="Bodoni Std Poster" panose="02070A04080905020204" pitchFamily="18" charset="0"/>
              </a:rPr>
              <a:t>TABLE OF CONTENTS</a:t>
            </a:r>
          </a:p>
        </p:txBody>
      </p:sp>
      <p:sp>
        <p:nvSpPr>
          <p:cNvPr id="39" name="TextBox 38">
            <a:extLst>
              <a:ext uri="{FF2B5EF4-FFF2-40B4-BE49-F238E27FC236}">
                <a16:creationId xmlns:a16="http://schemas.microsoft.com/office/drawing/2014/main" id="{477DC6FB-EBC0-11C2-1E9A-303101EFF704}"/>
              </a:ext>
            </a:extLst>
          </p:cNvPr>
          <p:cNvSpPr txBox="1"/>
          <p:nvPr/>
        </p:nvSpPr>
        <p:spPr>
          <a:xfrm>
            <a:off x="381000" y="2284683"/>
            <a:ext cx="11975805" cy="3231654"/>
          </a:xfrm>
          <a:prstGeom prst="rect">
            <a:avLst/>
          </a:prstGeom>
          <a:noFill/>
        </p:spPr>
        <p:txBody>
          <a:bodyPr wrap="square" rtlCol="0">
            <a:spAutoFit/>
          </a:bodyPr>
          <a:lstStyle/>
          <a:p>
            <a:pPr algn="l"/>
            <a:r>
              <a:rPr lang="en-US" sz="1400" dirty="0">
                <a:latin typeface="Acumin Pro" panose="020B0504020202020204" pitchFamily="34" charset="0"/>
              </a:rPr>
              <a:t>W</a:t>
            </a:r>
            <a:r>
              <a:rPr lang="en-US" sz="1600" dirty="0">
                <a:latin typeface="Acumin Pro" panose="020B0504020202020204" pitchFamily="34" charset="0"/>
              </a:rPr>
              <a:t>ardrobing Apparel				 6 </a:t>
            </a:r>
          </a:p>
          <a:p>
            <a:pPr algn="l"/>
            <a:r>
              <a:rPr lang="en-US" sz="1000" dirty="0">
                <a:latin typeface="Acumin Pro" panose="020B0504020202020204" pitchFamily="34" charset="0"/>
              </a:rPr>
              <a:t>How to organize apparel in your pro shop based on outfitting. </a:t>
            </a:r>
          </a:p>
          <a:p>
            <a:pPr algn="l"/>
            <a:endParaRPr lang="en-US" sz="1200" dirty="0">
              <a:latin typeface="Acumin Pro" panose="020B0504020202020204" pitchFamily="34" charset="0"/>
            </a:endParaRPr>
          </a:p>
          <a:p>
            <a:pPr algn="l"/>
            <a:r>
              <a:rPr lang="en-US" sz="1600" dirty="0">
                <a:latin typeface="Acumin Pro" panose="020B0504020202020204" pitchFamily="34" charset="0"/>
              </a:rPr>
              <a:t>Key Item Impact 				 14 </a:t>
            </a:r>
          </a:p>
          <a:p>
            <a:pPr algn="l"/>
            <a:r>
              <a:rPr lang="en-US" sz="1000" dirty="0">
                <a:latin typeface="Acumin Pro" panose="020B0504020202020204" pitchFamily="34" charset="0"/>
              </a:rPr>
              <a:t>Highlighting core product to impact revenue. </a:t>
            </a:r>
          </a:p>
          <a:p>
            <a:pPr algn="l"/>
            <a:endParaRPr lang="en-US" sz="1200" dirty="0">
              <a:latin typeface="Acumin Pro" panose="020B0504020202020204" pitchFamily="34" charset="0"/>
            </a:endParaRPr>
          </a:p>
          <a:p>
            <a:pPr algn="l"/>
            <a:r>
              <a:rPr lang="en-US" sz="1600" dirty="0">
                <a:latin typeface="Acumin Pro" panose="020B0504020202020204" pitchFamily="34" charset="0"/>
              </a:rPr>
              <a:t>Color Blocking 				 17 </a:t>
            </a:r>
          </a:p>
          <a:p>
            <a:pPr algn="l"/>
            <a:r>
              <a:rPr lang="en-US" sz="1000" dirty="0">
                <a:latin typeface="Acumin Pro" panose="020B0504020202020204" pitchFamily="34" charset="0"/>
              </a:rPr>
              <a:t>How to merchandise by color. </a:t>
            </a:r>
            <a:endParaRPr lang="en-US" sz="1200" dirty="0">
              <a:latin typeface="Acumin Pro" panose="020B0504020202020204" pitchFamily="34" charset="0"/>
            </a:endParaRPr>
          </a:p>
          <a:p>
            <a:pPr algn="l"/>
            <a:r>
              <a:rPr lang="en-US" sz="1000" dirty="0">
                <a:solidFill>
                  <a:srgbClr val="78C9B1"/>
                </a:solidFill>
                <a:latin typeface="Acumin Pro" panose="020B0504020202020204" pitchFamily="34" charset="0"/>
              </a:rPr>
              <a:t>.</a:t>
            </a:r>
            <a:endParaRPr lang="en-US" sz="1200" dirty="0">
              <a:solidFill>
                <a:srgbClr val="78C9B1"/>
              </a:solidFill>
              <a:latin typeface="Acumin Pro" panose="020B0504020202020204" pitchFamily="34" charset="0"/>
            </a:endParaRPr>
          </a:p>
          <a:p>
            <a:pPr algn="l"/>
            <a:r>
              <a:rPr lang="en-US" sz="1600" dirty="0">
                <a:latin typeface="Acumin Pro" panose="020B0504020202020204" pitchFamily="34" charset="0"/>
              </a:rPr>
              <a:t>Accessories &amp; Concessions  			 23 </a:t>
            </a:r>
          </a:p>
          <a:p>
            <a:pPr algn="l"/>
            <a:r>
              <a:rPr lang="en-US" sz="1000" dirty="0">
                <a:latin typeface="Acumin Pro" panose="020B0504020202020204" pitchFamily="34" charset="0"/>
              </a:rPr>
              <a:t>Tips on organizing items. </a:t>
            </a:r>
          </a:p>
          <a:p>
            <a:pPr algn="l"/>
            <a:endParaRPr lang="en-US" sz="1200" dirty="0">
              <a:latin typeface="Acumin Pro" panose="020B0504020202020204" pitchFamily="34" charset="0"/>
            </a:endParaRPr>
          </a:p>
          <a:p>
            <a:pPr algn="l"/>
            <a:r>
              <a:rPr lang="en-US" sz="1600" dirty="0">
                <a:solidFill>
                  <a:schemeClr val="tx1"/>
                </a:solidFill>
                <a:latin typeface="Acumin Pro" panose="020B0504020202020204" pitchFamily="34" charset="0"/>
              </a:rPr>
              <a:t>Product Detailing 				 27 </a:t>
            </a:r>
          </a:p>
          <a:p>
            <a:pPr algn="l"/>
            <a:r>
              <a:rPr lang="en-US" sz="1000" dirty="0">
                <a:solidFill>
                  <a:schemeClr val="tx1"/>
                </a:solidFill>
                <a:latin typeface="Acumin Pro" panose="020B0504020202020204" pitchFamily="34" charset="0"/>
              </a:rPr>
              <a:t>How to detail individual products further to enhance the retail experience.</a:t>
            </a:r>
          </a:p>
          <a:p>
            <a:pPr algn="l"/>
            <a:endParaRPr lang="en-US" sz="1200" dirty="0">
              <a:solidFill>
                <a:schemeClr val="tx1"/>
              </a:solidFill>
              <a:latin typeface="Acumin Pro" panose="020B0504020202020204" pitchFamily="34" charset="0"/>
            </a:endParaRPr>
          </a:p>
          <a:p>
            <a:pPr algn="l"/>
            <a:r>
              <a:rPr lang="en-US" sz="1600" dirty="0">
                <a:solidFill>
                  <a:schemeClr val="tx1"/>
                </a:solidFill>
                <a:latin typeface="Acumin Pro" panose="020B0504020202020204" pitchFamily="34" charset="0"/>
              </a:rPr>
              <a:t>Merchandising Tips				 30 </a:t>
            </a:r>
            <a:endParaRPr lang="en-US" dirty="0">
              <a:solidFill>
                <a:schemeClr val="tx1"/>
              </a:solidFill>
              <a:latin typeface="Acumin Pro" panose="020B0504020202020204" pitchFamily="34" charset="0"/>
            </a:endParaRPr>
          </a:p>
        </p:txBody>
      </p:sp>
      <p:pic>
        <p:nvPicPr>
          <p:cNvPr id="41" name="Picture 40">
            <a:extLst>
              <a:ext uri="{FF2B5EF4-FFF2-40B4-BE49-F238E27FC236}">
                <a16:creationId xmlns:a16="http://schemas.microsoft.com/office/drawing/2014/main" id="{36ADDDC7-2B68-30CD-B1DE-046F658E635D}"/>
              </a:ext>
            </a:extLst>
          </p:cNvPr>
          <p:cNvPicPr>
            <a:picLocks noChangeAspect="1"/>
          </p:cNvPicPr>
          <p:nvPr/>
        </p:nvPicPr>
        <p:blipFill rotWithShape="1">
          <a:blip r:embed="rId2"/>
          <a:srcRect l="13329" r="12918"/>
          <a:stretch/>
        </p:blipFill>
        <p:spPr>
          <a:xfrm>
            <a:off x="5901069" y="-41034"/>
            <a:ext cx="6324601" cy="6940068"/>
          </a:xfrm>
          <a:prstGeom prst="rect">
            <a:avLst/>
          </a:prstGeom>
        </p:spPr>
      </p:pic>
      <p:sp>
        <p:nvSpPr>
          <p:cNvPr id="43" name="TextBox 42">
            <a:extLst>
              <a:ext uri="{FF2B5EF4-FFF2-40B4-BE49-F238E27FC236}">
                <a16:creationId xmlns:a16="http://schemas.microsoft.com/office/drawing/2014/main" id="{20B16045-9A86-3A63-9A98-FA5A65476279}"/>
              </a:ext>
            </a:extLst>
          </p:cNvPr>
          <p:cNvSpPr txBox="1"/>
          <p:nvPr/>
        </p:nvSpPr>
        <p:spPr>
          <a:xfrm>
            <a:off x="464288" y="797004"/>
            <a:ext cx="4869712" cy="1200329"/>
          </a:xfrm>
          <a:prstGeom prst="rect">
            <a:avLst/>
          </a:prstGeom>
          <a:noFill/>
        </p:spPr>
        <p:txBody>
          <a:bodyPr wrap="square">
            <a:spAutoFit/>
          </a:bodyPr>
          <a:lstStyle/>
          <a:p>
            <a:r>
              <a:rPr lang="en-US" sz="1200" dirty="0">
                <a:latin typeface="Acumin Pro" panose="020B0504020202020204" pitchFamily="34" charset="0"/>
              </a:rPr>
              <a:t>Create an elevated shopping experience that your consumer can easily navigate through while increasing business KPI’s including units per transaction (UPT) and average transaction dollars (AT). This guide includes details on how to simplify the process of restocking and setting new product. This in turn increases employee productivity and builds brand awareness in a fashion forward way.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6175602" cy="461665"/>
          </a:xfrm>
          <a:prstGeom prst="rect">
            <a:avLst/>
          </a:prstGeom>
          <a:noFill/>
        </p:spPr>
        <p:txBody>
          <a:bodyPr wrap="square" rtlCol="0">
            <a:spAutoFit/>
          </a:bodyPr>
          <a:lstStyle/>
          <a:p>
            <a:r>
              <a:rPr lang="en-US" sz="2400" dirty="0">
                <a:latin typeface="Bodoni Std Poster" panose="02070A04080905020204" pitchFamily="18" charset="0"/>
              </a:rPr>
              <a:t>PRODUCT DETAILING </a:t>
            </a:r>
          </a:p>
        </p:txBody>
      </p:sp>
      <p:pic>
        <p:nvPicPr>
          <p:cNvPr id="2" name="object 7">
            <a:extLst>
              <a:ext uri="{FF2B5EF4-FFF2-40B4-BE49-F238E27FC236}">
                <a16:creationId xmlns:a16="http://schemas.microsoft.com/office/drawing/2014/main" id="{AAD147BF-8EBF-2D00-04A9-220940AF90A6}"/>
              </a:ext>
            </a:extLst>
          </p:cNvPr>
          <p:cNvPicPr/>
          <p:nvPr/>
        </p:nvPicPr>
        <p:blipFill rotWithShape="1">
          <a:blip r:embed="rId2" cstate="print"/>
          <a:srcRect r="5190"/>
          <a:stretch/>
        </p:blipFill>
        <p:spPr>
          <a:xfrm>
            <a:off x="0" y="1265863"/>
            <a:ext cx="5924107" cy="4337303"/>
          </a:xfrm>
          <a:prstGeom prst="rect">
            <a:avLst/>
          </a:prstGeom>
        </p:spPr>
      </p:pic>
      <p:pic>
        <p:nvPicPr>
          <p:cNvPr id="6" name="object 8">
            <a:extLst>
              <a:ext uri="{FF2B5EF4-FFF2-40B4-BE49-F238E27FC236}">
                <a16:creationId xmlns:a16="http://schemas.microsoft.com/office/drawing/2014/main" id="{70BC5E4F-DD9A-EDF7-C133-80153C1BE172}"/>
              </a:ext>
            </a:extLst>
          </p:cNvPr>
          <p:cNvPicPr/>
          <p:nvPr/>
        </p:nvPicPr>
        <p:blipFill rotWithShape="1">
          <a:blip r:embed="rId3" cstate="print"/>
          <a:srcRect l="3804"/>
          <a:stretch/>
        </p:blipFill>
        <p:spPr>
          <a:xfrm>
            <a:off x="6096000" y="1265862"/>
            <a:ext cx="6096000" cy="4337303"/>
          </a:xfrm>
          <a:prstGeom prst="rect">
            <a:avLst/>
          </a:prstGeom>
        </p:spPr>
      </p:pic>
      <p:sp>
        <p:nvSpPr>
          <p:cNvPr id="18" name="TextBox 17">
            <a:extLst>
              <a:ext uri="{FF2B5EF4-FFF2-40B4-BE49-F238E27FC236}">
                <a16:creationId xmlns:a16="http://schemas.microsoft.com/office/drawing/2014/main" id="{EE7DD069-ADA0-B2C0-7A12-F8494D7333AF}"/>
              </a:ext>
            </a:extLst>
          </p:cNvPr>
          <p:cNvSpPr txBox="1"/>
          <p:nvPr/>
        </p:nvSpPr>
        <p:spPr>
          <a:xfrm>
            <a:off x="4419600" y="5639674"/>
            <a:ext cx="5713227" cy="276999"/>
          </a:xfrm>
          <a:prstGeom prst="rect">
            <a:avLst/>
          </a:prstGeom>
          <a:noFill/>
        </p:spPr>
        <p:txBody>
          <a:bodyPr wrap="square" rtlCol="0">
            <a:spAutoFit/>
          </a:bodyPr>
          <a:lstStyle/>
          <a:p>
            <a:r>
              <a:rPr lang="en-US" sz="1200" b="1" dirty="0">
                <a:latin typeface="Acumin Pro" panose="020B0504020202020204" pitchFamily="34" charset="0"/>
              </a:rPr>
              <a:t>Example of detailing a wall presentation.</a:t>
            </a:r>
            <a:endParaRPr lang="en-US" sz="1200" dirty="0">
              <a:latin typeface="Acumin Pro" panose="020B0504020202020204" pitchFamily="34" charset="0"/>
            </a:endParaRPr>
          </a:p>
        </p:txBody>
      </p:sp>
    </p:spTree>
    <p:extLst>
      <p:ext uri="{BB962C8B-B14F-4D97-AF65-F5344CB8AC3E}">
        <p14:creationId xmlns:p14="http://schemas.microsoft.com/office/powerpoint/2010/main" val="41080351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A2F7CE5F-BFA0-00EE-7E25-8E6227FE3628}"/>
              </a:ext>
            </a:extLst>
          </p:cNvPr>
          <p:cNvSpPr txBox="1"/>
          <p:nvPr/>
        </p:nvSpPr>
        <p:spPr>
          <a:xfrm>
            <a:off x="228600" y="2875002"/>
            <a:ext cx="11734800" cy="1754326"/>
          </a:xfrm>
          <a:prstGeom prst="rect">
            <a:avLst/>
          </a:prstGeom>
          <a:noFill/>
        </p:spPr>
        <p:txBody>
          <a:bodyPr wrap="square" rtlCol="0">
            <a:spAutoFit/>
          </a:bodyPr>
          <a:lstStyle/>
          <a:p>
            <a:pPr algn="ctr"/>
            <a:r>
              <a:rPr lang="en-US" sz="5400" dirty="0">
                <a:latin typeface="Bodoni Std Poster" panose="02070A04080905020204" pitchFamily="18" charset="0"/>
              </a:rPr>
              <a:t>MERCHANDISING </a:t>
            </a:r>
          </a:p>
          <a:p>
            <a:pPr algn="ctr"/>
            <a:r>
              <a:rPr lang="en-US" sz="5400" dirty="0">
                <a:latin typeface="Bodoni Std Poster" panose="02070A04080905020204" pitchFamily="18" charset="0"/>
              </a:rPr>
              <a:t>TIPS </a:t>
            </a:r>
          </a:p>
        </p:txBody>
      </p:sp>
    </p:spTree>
    <p:extLst>
      <p:ext uri="{BB962C8B-B14F-4D97-AF65-F5344CB8AC3E}">
        <p14:creationId xmlns:p14="http://schemas.microsoft.com/office/powerpoint/2010/main" val="183082807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6175602" cy="461665"/>
          </a:xfrm>
          <a:prstGeom prst="rect">
            <a:avLst/>
          </a:prstGeom>
          <a:noFill/>
        </p:spPr>
        <p:txBody>
          <a:bodyPr wrap="square" rtlCol="0">
            <a:spAutoFit/>
          </a:bodyPr>
          <a:lstStyle/>
          <a:p>
            <a:r>
              <a:rPr lang="en-US" sz="2400" dirty="0">
                <a:latin typeface="Bodoni Std Poster" panose="02070A04080905020204" pitchFamily="18" charset="0"/>
              </a:rPr>
              <a:t>MERCHANDISING TIPS</a:t>
            </a:r>
          </a:p>
        </p:txBody>
      </p:sp>
      <p:sp>
        <p:nvSpPr>
          <p:cNvPr id="6" name="TextBox 5">
            <a:extLst>
              <a:ext uri="{FF2B5EF4-FFF2-40B4-BE49-F238E27FC236}">
                <a16:creationId xmlns:a16="http://schemas.microsoft.com/office/drawing/2014/main" id="{6D180812-2F68-5081-BBB3-449F091CEB4D}"/>
              </a:ext>
            </a:extLst>
          </p:cNvPr>
          <p:cNvSpPr txBox="1"/>
          <p:nvPr/>
        </p:nvSpPr>
        <p:spPr>
          <a:xfrm>
            <a:off x="449787" y="1094864"/>
            <a:ext cx="9684813" cy="4616648"/>
          </a:xfrm>
          <a:prstGeom prst="rect">
            <a:avLst/>
          </a:prstGeom>
          <a:noFill/>
        </p:spPr>
        <p:txBody>
          <a:bodyPr wrap="square" rtlCol="0">
            <a:spAutoFit/>
          </a:bodyPr>
          <a:lstStyle/>
          <a:p>
            <a:pPr marL="171450" indent="-171450">
              <a:buFont typeface="Arial" panose="020B0604020202020204" pitchFamily="34" charset="0"/>
              <a:buChar char="•"/>
            </a:pPr>
            <a:r>
              <a:rPr lang="en-US" sz="1200" dirty="0">
                <a:latin typeface="Acumin Pro" panose="020B0504020202020204" pitchFamily="34" charset="0"/>
              </a:rPr>
              <a:t>When possible, steam all product before placing on display.</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Identify the most focal location in your store by standing at the entrance where the consumer checks in and use this when mapping out product placement. </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Highlight your highest price point, newest product or key item to drive volume.   </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Always highlight your top selling items while maintaining inventory. </a:t>
            </a:r>
          </a:p>
          <a:p>
            <a:pPr marL="171450" indent="-171450">
              <a:buFont typeface="Arial" panose="020B0604020202020204" pitchFamily="34" charset="0"/>
              <a:buChar char="•"/>
            </a:pPr>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Changing out product bi-weekly as it sells through is a good way of giving the illusion of new product drops especially for consumers that shop multiple times a week. This includes wall bays and mannequins. </a:t>
            </a:r>
          </a:p>
          <a:p>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Do not overfill the salesfloor as it can make it a deterrent.  Racks should always be finger-spaced and faced out.  Stacks of shirts should be 8-10 high, 5-8 for thicker items. </a:t>
            </a:r>
          </a:p>
          <a:p>
            <a:endParaRPr lang="en-US" sz="1200" dirty="0">
              <a:latin typeface="Acumin Pro" panose="020B0504020202020204" pitchFamily="34" charset="0"/>
            </a:endParaRPr>
          </a:p>
          <a:p>
            <a:pPr marL="171450" indent="-171450">
              <a:buFont typeface="Arial" panose="020B0604020202020204" pitchFamily="34" charset="0"/>
              <a:buChar char="•"/>
            </a:pPr>
            <a:r>
              <a:rPr lang="en-US" sz="1200" dirty="0">
                <a:latin typeface="Acumin Pro" panose="020B0504020202020204" pitchFamily="34" charset="0"/>
              </a:rPr>
              <a:t>Be sure your hanging retail space is symmetrical as the repetition keeps it clean and simple looking.  The easier you make it for the consumer to shop, the more they will. If they have to hunt or product of sizes it minimizes the time they will spend shopping or on other products. Remember, consumers shop the way they read, from left to right.  Set the product strategically when wardrobing. </a:t>
            </a:r>
          </a:p>
          <a:p>
            <a:endParaRPr lang="en-US" sz="1200" dirty="0">
              <a:latin typeface="Acumin Pro" panose="020B0504020202020204" pitchFamily="34" charset="0"/>
            </a:endParaRPr>
          </a:p>
          <a:p>
            <a:endParaRPr lang="en-US" sz="1200" dirty="0">
              <a:latin typeface="Acumin Pro" panose="020B0504020202020204" pitchFamily="34" charset="0"/>
            </a:endParaRPr>
          </a:p>
          <a:p>
            <a:endParaRPr lang="en-US" sz="1200" dirty="0">
              <a:latin typeface="Acumin Pro" panose="020B0504020202020204" pitchFamily="34" charset="0"/>
            </a:endParaRPr>
          </a:p>
          <a:p>
            <a:endParaRPr lang="en-US" sz="1200" dirty="0">
              <a:latin typeface="Acumin Pro" panose="020B0504020202020204" pitchFamily="34" charset="0"/>
            </a:endParaRPr>
          </a:p>
          <a:p>
            <a:endParaRPr lang="en-US" sz="1200" dirty="0">
              <a:latin typeface="Acumin Pro" panose="020B0504020202020204" pitchFamily="34" charset="0"/>
            </a:endParaRPr>
          </a:p>
          <a:p>
            <a:r>
              <a:rPr lang="en-US" dirty="0">
                <a:latin typeface="Acumin Pro ExtraCondensed" panose="020B0808020202020204" pitchFamily="34" charset="0"/>
              </a:rPr>
              <a:t>For additional support reach out to your FBC or Erica Berriz at erica.berriz@goldsgym.com</a:t>
            </a:r>
          </a:p>
        </p:txBody>
      </p:sp>
    </p:spTree>
    <p:extLst>
      <p:ext uri="{BB962C8B-B14F-4D97-AF65-F5344CB8AC3E}">
        <p14:creationId xmlns:p14="http://schemas.microsoft.com/office/powerpoint/2010/main" val="27803057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FD500"/>
          </a:solidFill>
        </p:spPr>
        <p:txBody>
          <a:bodyPr wrap="square" lIns="0" tIns="0" rIns="0" bIns="0" rtlCol="0"/>
          <a:lstStyle/>
          <a:p>
            <a:endParaRPr dirty="0"/>
          </a:p>
        </p:txBody>
      </p:sp>
      <p:pic>
        <p:nvPicPr>
          <p:cNvPr id="3" name="object 3"/>
          <p:cNvPicPr/>
          <p:nvPr/>
        </p:nvPicPr>
        <p:blipFill>
          <a:blip r:embed="rId2" cstate="print"/>
          <a:stretch>
            <a:fillRect/>
          </a:stretch>
        </p:blipFill>
        <p:spPr>
          <a:xfrm>
            <a:off x="4834128" y="1828800"/>
            <a:ext cx="2523744" cy="2526792"/>
          </a:xfrm>
          <a:prstGeom prst="rect">
            <a:avLst/>
          </a:prstGeom>
        </p:spPr>
      </p:pic>
      <p:sp>
        <p:nvSpPr>
          <p:cNvPr id="10" name="TextBox 9">
            <a:extLst>
              <a:ext uri="{FF2B5EF4-FFF2-40B4-BE49-F238E27FC236}">
                <a16:creationId xmlns:a16="http://schemas.microsoft.com/office/drawing/2014/main" id="{83A64600-A3B2-68BA-3DE1-FD1027C1EE09}"/>
              </a:ext>
            </a:extLst>
          </p:cNvPr>
          <p:cNvSpPr txBox="1"/>
          <p:nvPr/>
        </p:nvSpPr>
        <p:spPr>
          <a:xfrm>
            <a:off x="76200" y="4355592"/>
            <a:ext cx="12115800" cy="646331"/>
          </a:xfrm>
          <a:prstGeom prst="rect">
            <a:avLst/>
          </a:prstGeom>
          <a:noFill/>
        </p:spPr>
        <p:txBody>
          <a:bodyPr wrap="square" rtlCol="0">
            <a:spAutoFit/>
          </a:bodyPr>
          <a:lstStyle/>
          <a:p>
            <a:pPr algn="ctr"/>
            <a:r>
              <a:rPr lang="en-US" sz="3600" dirty="0">
                <a:latin typeface="Acumin Pro ExtraCondensed" panose="020B0808020202020204" pitchFamily="34" charset="0"/>
              </a:rPr>
              <a:t>2023 RETAIL &amp; CONCESSIONS</a:t>
            </a:r>
          </a:p>
        </p:txBody>
      </p:sp>
    </p:spTree>
    <p:extLst>
      <p:ext uri="{BB962C8B-B14F-4D97-AF65-F5344CB8AC3E}">
        <p14:creationId xmlns:p14="http://schemas.microsoft.com/office/powerpoint/2010/main" val="14000656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7" name="object 27"/>
          <p:cNvPicPr/>
          <p:nvPr/>
        </p:nvPicPr>
        <p:blipFill>
          <a:blip r:embed="rId2" cstate="print"/>
          <a:stretch>
            <a:fillRect/>
          </a:stretch>
        </p:blipFill>
        <p:spPr>
          <a:xfrm>
            <a:off x="3566925" y="1412072"/>
            <a:ext cx="2081489" cy="3453893"/>
          </a:xfrm>
          <a:prstGeom prst="rect">
            <a:avLst/>
          </a:prstGeom>
        </p:spPr>
      </p:pic>
      <p:pic>
        <p:nvPicPr>
          <p:cNvPr id="28" name="object 28"/>
          <p:cNvPicPr/>
          <p:nvPr/>
        </p:nvPicPr>
        <p:blipFill>
          <a:blip r:embed="rId3" cstate="print"/>
          <a:stretch>
            <a:fillRect/>
          </a:stretch>
        </p:blipFill>
        <p:spPr>
          <a:xfrm>
            <a:off x="7924800" y="1422906"/>
            <a:ext cx="3946523" cy="3443058"/>
          </a:xfrm>
          <a:prstGeom prst="rect">
            <a:avLst/>
          </a:prstGeom>
        </p:spPr>
      </p:pic>
      <p:pic>
        <p:nvPicPr>
          <p:cNvPr id="29" name="object 29"/>
          <p:cNvPicPr/>
          <p:nvPr/>
        </p:nvPicPr>
        <p:blipFill>
          <a:blip r:embed="rId4" cstate="print"/>
          <a:stretch>
            <a:fillRect/>
          </a:stretch>
        </p:blipFill>
        <p:spPr>
          <a:xfrm>
            <a:off x="320677" y="1422906"/>
            <a:ext cx="3081504" cy="3453893"/>
          </a:xfrm>
          <a:prstGeom prst="rect">
            <a:avLst/>
          </a:prstGeom>
        </p:spPr>
      </p:pic>
      <p:pic>
        <p:nvPicPr>
          <p:cNvPr id="30" name="object 30"/>
          <p:cNvPicPr/>
          <p:nvPr/>
        </p:nvPicPr>
        <p:blipFill>
          <a:blip r:embed="rId5" cstate="print"/>
          <a:stretch>
            <a:fillRect/>
          </a:stretch>
        </p:blipFill>
        <p:spPr>
          <a:xfrm>
            <a:off x="5784805" y="1412072"/>
            <a:ext cx="1868024" cy="3453892"/>
          </a:xfrm>
          <a:prstGeom prst="rect">
            <a:avLst/>
          </a:prstGeom>
        </p:spPr>
      </p:pic>
      <p:sp>
        <p:nvSpPr>
          <p:cNvPr id="31" name="object 31"/>
          <p:cNvSpPr txBox="1"/>
          <p:nvPr/>
        </p:nvSpPr>
        <p:spPr>
          <a:xfrm>
            <a:off x="5997002" y="4876799"/>
            <a:ext cx="1655827" cy="382156"/>
          </a:xfrm>
          <a:prstGeom prst="rect">
            <a:avLst/>
          </a:prstGeom>
        </p:spPr>
        <p:txBody>
          <a:bodyPr vert="horz" wrap="square" lIns="0" tIns="12700" rIns="0" bIns="0" rtlCol="0">
            <a:spAutoFit/>
          </a:bodyPr>
          <a:lstStyle/>
          <a:p>
            <a:pPr marL="12700">
              <a:lnSpc>
                <a:spcPct val="100000"/>
              </a:lnSpc>
              <a:spcBef>
                <a:spcPts val="100"/>
              </a:spcBef>
            </a:pPr>
            <a:r>
              <a:rPr lang="en-US" sz="2400" b="1" dirty="0">
                <a:latin typeface="Acumin Pro ExtraCondensed" panose="020B0808020202020204" pitchFamily="34" charset="0"/>
                <a:cs typeface="Calibri"/>
              </a:rPr>
              <a:t>ROLLING</a:t>
            </a:r>
            <a:r>
              <a:rPr lang="en-US" sz="2400" b="1" spc="-105" dirty="0">
                <a:latin typeface="Acumin Pro ExtraCondensed" panose="020B0808020202020204" pitchFamily="34" charset="0"/>
                <a:cs typeface="Calibri"/>
              </a:rPr>
              <a:t> </a:t>
            </a:r>
            <a:r>
              <a:rPr lang="en-US" sz="2400" b="1" spc="-20" dirty="0">
                <a:latin typeface="Acumin Pro ExtraCondensed" panose="020B0808020202020204" pitchFamily="34" charset="0"/>
                <a:cs typeface="Calibri"/>
              </a:rPr>
              <a:t>RACK</a:t>
            </a:r>
            <a:endParaRPr lang="en-US" sz="2400" dirty="0">
              <a:latin typeface="Acumin Pro ExtraCondensed" panose="020B0808020202020204" pitchFamily="34" charset="0"/>
              <a:cs typeface="Calibri"/>
            </a:endParaRPr>
          </a:p>
        </p:txBody>
      </p:sp>
      <p:sp>
        <p:nvSpPr>
          <p:cNvPr id="32" name="object 32"/>
          <p:cNvSpPr txBox="1"/>
          <p:nvPr/>
        </p:nvSpPr>
        <p:spPr>
          <a:xfrm>
            <a:off x="4197141" y="4883856"/>
            <a:ext cx="821055" cy="382156"/>
          </a:xfrm>
          <a:prstGeom prst="rect">
            <a:avLst/>
          </a:prstGeom>
        </p:spPr>
        <p:txBody>
          <a:bodyPr vert="horz" wrap="square" lIns="0" tIns="12700" rIns="0" bIns="0" rtlCol="0">
            <a:spAutoFit/>
          </a:bodyPr>
          <a:lstStyle/>
          <a:p>
            <a:pPr marL="12700">
              <a:lnSpc>
                <a:spcPct val="100000"/>
              </a:lnSpc>
              <a:spcBef>
                <a:spcPts val="100"/>
              </a:spcBef>
            </a:pPr>
            <a:r>
              <a:rPr lang="en-US" sz="2400" b="1" dirty="0">
                <a:latin typeface="Acumin Pro ExtraCondensed" panose="020B0808020202020204" pitchFamily="34" charset="0"/>
                <a:cs typeface="Calibri"/>
              </a:rPr>
              <a:t>FACE</a:t>
            </a:r>
            <a:r>
              <a:rPr lang="en-US" sz="2400" b="1" spc="-75" dirty="0">
                <a:latin typeface="Acumin Pro ExtraCondensed" panose="020B0808020202020204" pitchFamily="34" charset="0"/>
                <a:cs typeface="Calibri"/>
              </a:rPr>
              <a:t> </a:t>
            </a:r>
            <a:r>
              <a:rPr lang="en-US" sz="2400" b="1" spc="-25" dirty="0">
                <a:latin typeface="Acumin Pro ExtraCondensed" panose="020B0808020202020204" pitchFamily="34" charset="0"/>
                <a:cs typeface="Calibri"/>
              </a:rPr>
              <a:t>OUT</a:t>
            </a:r>
            <a:endParaRPr lang="en-US" sz="2400" dirty="0">
              <a:latin typeface="Acumin Pro ExtraCondensed" panose="020B0808020202020204" pitchFamily="34" charset="0"/>
              <a:cs typeface="Calibri"/>
            </a:endParaRPr>
          </a:p>
        </p:txBody>
      </p:sp>
      <p:sp>
        <p:nvSpPr>
          <p:cNvPr id="33" name="object 33"/>
          <p:cNvSpPr txBox="1"/>
          <p:nvPr/>
        </p:nvSpPr>
        <p:spPr>
          <a:xfrm>
            <a:off x="1154827" y="4876799"/>
            <a:ext cx="1310640" cy="382156"/>
          </a:xfrm>
          <a:prstGeom prst="rect">
            <a:avLst/>
          </a:prstGeom>
        </p:spPr>
        <p:txBody>
          <a:bodyPr vert="horz" wrap="square" lIns="0" tIns="12700" rIns="0" bIns="0" rtlCol="0">
            <a:spAutoFit/>
          </a:bodyPr>
          <a:lstStyle/>
          <a:p>
            <a:pPr marL="12700">
              <a:lnSpc>
                <a:spcPct val="100000"/>
              </a:lnSpc>
              <a:spcBef>
                <a:spcPts val="100"/>
              </a:spcBef>
            </a:pPr>
            <a:r>
              <a:rPr lang="en-US" sz="2400" b="1" dirty="0">
                <a:latin typeface="Acumin Pro ExtraCondensed" panose="020B0808020202020204" pitchFamily="34" charset="0"/>
                <a:cs typeface="Calibri"/>
              </a:rPr>
              <a:t>SIDE</a:t>
            </a:r>
            <a:r>
              <a:rPr lang="en-US" sz="2400" b="1" spc="-40" dirty="0">
                <a:latin typeface="Acumin Pro ExtraCondensed" panose="020B0808020202020204" pitchFamily="34" charset="0"/>
                <a:cs typeface="Calibri"/>
              </a:rPr>
              <a:t> </a:t>
            </a:r>
            <a:r>
              <a:rPr lang="en-US" sz="2400" b="1" dirty="0">
                <a:latin typeface="Acumin Pro ExtraCondensed" panose="020B0808020202020204" pitchFamily="34" charset="0"/>
                <a:cs typeface="Calibri"/>
              </a:rPr>
              <a:t>HANG</a:t>
            </a:r>
            <a:r>
              <a:rPr lang="en-US" sz="2400" b="1" spc="-20" dirty="0">
                <a:latin typeface="Acumin Pro ExtraCondensed" panose="020B0808020202020204" pitchFamily="34" charset="0"/>
                <a:cs typeface="Calibri"/>
              </a:rPr>
              <a:t> </a:t>
            </a:r>
            <a:r>
              <a:rPr lang="en-US" sz="2400" b="1" spc="-25" dirty="0">
                <a:latin typeface="Acumin Pro ExtraCondensed" panose="020B0808020202020204" pitchFamily="34" charset="0"/>
                <a:cs typeface="Calibri"/>
              </a:rPr>
              <a:t>BAR</a:t>
            </a:r>
            <a:endParaRPr lang="en-US" sz="2400" dirty="0">
              <a:latin typeface="Acumin Pro ExtraCondensed" panose="020B0808020202020204" pitchFamily="34" charset="0"/>
              <a:cs typeface="Calibri"/>
            </a:endParaRPr>
          </a:p>
        </p:txBody>
      </p:sp>
      <p:sp>
        <p:nvSpPr>
          <p:cNvPr id="34" name="object 34"/>
          <p:cNvSpPr txBox="1"/>
          <p:nvPr/>
        </p:nvSpPr>
        <p:spPr>
          <a:xfrm>
            <a:off x="9296400" y="4862420"/>
            <a:ext cx="827405" cy="382156"/>
          </a:xfrm>
          <a:prstGeom prst="rect">
            <a:avLst/>
          </a:prstGeom>
        </p:spPr>
        <p:txBody>
          <a:bodyPr vert="horz" wrap="square" lIns="0" tIns="12700" rIns="0" bIns="0" rtlCol="0">
            <a:spAutoFit/>
          </a:bodyPr>
          <a:lstStyle/>
          <a:p>
            <a:pPr marL="12700">
              <a:lnSpc>
                <a:spcPct val="100000"/>
              </a:lnSpc>
              <a:spcBef>
                <a:spcPts val="100"/>
              </a:spcBef>
            </a:pPr>
            <a:r>
              <a:rPr lang="en-US" sz="2400" b="1" spc="-10" dirty="0">
                <a:latin typeface="Acumin Pro ExtraCondensed" panose="020B0808020202020204" pitchFamily="34" charset="0"/>
                <a:cs typeface="Calibri"/>
              </a:rPr>
              <a:t>GONDOLA</a:t>
            </a:r>
            <a:endParaRPr lang="en-US" sz="2400" dirty="0">
              <a:latin typeface="Acumin Pro ExtraCondensed" panose="020B0808020202020204" pitchFamily="34" charset="0"/>
              <a:cs typeface="Calibri"/>
            </a:endParaRPr>
          </a:p>
        </p:txBody>
      </p:sp>
      <p:sp>
        <p:nvSpPr>
          <p:cNvPr id="35" name="TextBox 34">
            <a:extLst>
              <a:ext uri="{FF2B5EF4-FFF2-40B4-BE49-F238E27FC236}">
                <a16:creationId xmlns:a16="http://schemas.microsoft.com/office/drawing/2014/main" id="{67786054-2286-78EB-A637-EE8C290386E3}"/>
              </a:ext>
            </a:extLst>
          </p:cNvPr>
          <p:cNvSpPr txBox="1"/>
          <p:nvPr/>
        </p:nvSpPr>
        <p:spPr>
          <a:xfrm>
            <a:off x="559055" y="595862"/>
            <a:ext cx="5172455" cy="461665"/>
          </a:xfrm>
          <a:prstGeom prst="rect">
            <a:avLst/>
          </a:prstGeom>
          <a:noFill/>
        </p:spPr>
        <p:txBody>
          <a:bodyPr wrap="square" rtlCol="0">
            <a:spAutoFit/>
          </a:bodyPr>
          <a:lstStyle/>
          <a:p>
            <a:r>
              <a:rPr lang="en-US" sz="2400" dirty="0">
                <a:latin typeface="Bodoni Std Poster" panose="02070A04080905020204" pitchFamily="18" charset="0"/>
              </a:rPr>
              <a:t>GLOSSARY OF TERMS </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A2F7CE5F-BFA0-00EE-7E25-8E6227FE3628}"/>
              </a:ext>
            </a:extLst>
          </p:cNvPr>
          <p:cNvSpPr txBox="1"/>
          <p:nvPr/>
        </p:nvSpPr>
        <p:spPr>
          <a:xfrm>
            <a:off x="228600" y="2875002"/>
            <a:ext cx="11734800" cy="923330"/>
          </a:xfrm>
          <a:prstGeom prst="rect">
            <a:avLst/>
          </a:prstGeom>
          <a:noFill/>
        </p:spPr>
        <p:txBody>
          <a:bodyPr wrap="square" rtlCol="0">
            <a:spAutoFit/>
          </a:bodyPr>
          <a:lstStyle/>
          <a:p>
            <a:pPr algn="ctr"/>
            <a:r>
              <a:rPr lang="en-US" sz="5400" dirty="0">
                <a:latin typeface="Bodoni Std Poster" panose="02070A04080905020204" pitchFamily="18" charset="0"/>
              </a:rPr>
              <a:t>WARDROBING</a:t>
            </a:r>
          </a:p>
        </p:txBody>
      </p:sp>
    </p:spTree>
    <p:extLst>
      <p:ext uri="{BB962C8B-B14F-4D97-AF65-F5344CB8AC3E}">
        <p14:creationId xmlns:p14="http://schemas.microsoft.com/office/powerpoint/2010/main" val="4255189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object 34">
            <a:extLst>
              <a:ext uri="{FF2B5EF4-FFF2-40B4-BE49-F238E27FC236}">
                <a16:creationId xmlns:a16="http://schemas.microsoft.com/office/drawing/2014/main" id="{22F2B964-2FD0-33B1-60E5-CD007CBE355A}"/>
              </a:ext>
            </a:extLst>
          </p:cNvPr>
          <p:cNvPicPr/>
          <p:nvPr/>
        </p:nvPicPr>
        <p:blipFill>
          <a:blip r:embed="rId2" cstate="print"/>
          <a:stretch>
            <a:fillRect/>
          </a:stretch>
        </p:blipFill>
        <p:spPr>
          <a:xfrm>
            <a:off x="5715000" y="0"/>
            <a:ext cx="6480253" cy="4190999"/>
          </a:xfrm>
          <a:prstGeom prst="rect">
            <a:avLst/>
          </a:prstGeom>
        </p:spPr>
      </p:pic>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5172455" cy="461665"/>
          </a:xfrm>
          <a:prstGeom prst="rect">
            <a:avLst/>
          </a:prstGeom>
          <a:noFill/>
        </p:spPr>
        <p:txBody>
          <a:bodyPr wrap="square" rtlCol="0">
            <a:spAutoFit/>
          </a:bodyPr>
          <a:lstStyle/>
          <a:p>
            <a:r>
              <a:rPr lang="en-US" sz="2400" dirty="0">
                <a:latin typeface="Bodoni Std Poster" panose="02070A04080905020204" pitchFamily="18" charset="0"/>
              </a:rPr>
              <a:t>WARDROBING</a:t>
            </a:r>
          </a:p>
        </p:txBody>
      </p:sp>
      <p:sp>
        <p:nvSpPr>
          <p:cNvPr id="13" name="TextBox 12">
            <a:extLst>
              <a:ext uri="{FF2B5EF4-FFF2-40B4-BE49-F238E27FC236}">
                <a16:creationId xmlns:a16="http://schemas.microsoft.com/office/drawing/2014/main" id="{1AAD7C01-94E1-DE83-08E0-E76F667CDB49}"/>
              </a:ext>
            </a:extLst>
          </p:cNvPr>
          <p:cNvSpPr txBox="1"/>
          <p:nvPr/>
        </p:nvSpPr>
        <p:spPr>
          <a:xfrm>
            <a:off x="489239" y="1030054"/>
            <a:ext cx="4114797" cy="1169551"/>
          </a:xfrm>
          <a:prstGeom prst="rect">
            <a:avLst/>
          </a:prstGeom>
          <a:noFill/>
        </p:spPr>
        <p:txBody>
          <a:bodyPr wrap="square" rtlCol="0">
            <a:spAutoFit/>
          </a:bodyPr>
          <a:lstStyle/>
          <a:p>
            <a:r>
              <a:rPr lang="en-US" sz="1200" dirty="0">
                <a:latin typeface="Acumin Pro" panose="020B0504020202020204" pitchFamily="34" charset="0"/>
              </a:rPr>
              <a:t>Wardrobing is the visual merchandising tool to showcase outfit inspiration.   Think of wardrobing as picking out an outfit to wear and then displaying it. With any outfit, think of these 3 things to complete the look. </a:t>
            </a:r>
          </a:p>
          <a:p>
            <a:endParaRPr lang="en-US" sz="1100" dirty="0">
              <a:latin typeface="Acumin Pro" panose="020B0504020202020204" pitchFamily="34" charset="0"/>
            </a:endParaRPr>
          </a:p>
          <a:p>
            <a:endParaRPr lang="en-US" sz="1100" dirty="0">
              <a:latin typeface="Acumin Pro" panose="020B0504020202020204" pitchFamily="34" charset="0"/>
            </a:endParaRPr>
          </a:p>
        </p:txBody>
      </p:sp>
      <p:sp>
        <p:nvSpPr>
          <p:cNvPr id="15" name="TextBox 14">
            <a:extLst>
              <a:ext uri="{FF2B5EF4-FFF2-40B4-BE49-F238E27FC236}">
                <a16:creationId xmlns:a16="http://schemas.microsoft.com/office/drawing/2014/main" id="{E9635D04-E440-8F3E-3B69-8F1D95E1646A}"/>
              </a:ext>
            </a:extLst>
          </p:cNvPr>
          <p:cNvSpPr txBox="1"/>
          <p:nvPr/>
        </p:nvSpPr>
        <p:spPr>
          <a:xfrm>
            <a:off x="505188" y="3048000"/>
            <a:ext cx="3056862" cy="523220"/>
          </a:xfrm>
          <a:prstGeom prst="rect">
            <a:avLst/>
          </a:prstGeom>
          <a:noFill/>
        </p:spPr>
        <p:txBody>
          <a:bodyPr wrap="square">
            <a:spAutoFit/>
          </a:bodyPr>
          <a:lstStyle/>
          <a:p>
            <a:pPr algn="l"/>
            <a:r>
              <a:rPr lang="en-US" sz="1600" b="1" dirty="0">
                <a:latin typeface="Acumin Pro" panose="020B0504020202020204" pitchFamily="34" charset="0"/>
              </a:rPr>
              <a:t>LAYERING OPTION</a:t>
            </a:r>
          </a:p>
          <a:p>
            <a:pPr algn="l"/>
            <a:r>
              <a:rPr lang="en-US" sz="1200" dirty="0">
                <a:latin typeface="Acumin Pro" panose="020B0504020202020204" pitchFamily="34" charset="0"/>
              </a:rPr>
              <a:t>Jacket or hoodie </a:t>
            </a:r>
          </a:p>
        </p:txBody>
      </p:sp>
      <p:sp>
        <p:nvSpPr>
          <p:cNvPr id="17" name="TextBox 16">
            <a:extLst>
              <a:ext uri="{FF2B5EF4-FFF2-40B4-BE49-F238E27FC236}">
                <a16:creationId xmlns:a16="http://schemas.microsoft.com/office/drawing/2014/main" id="{100918DF-0CBE-A843-FD99-77201431B636}"/>
              </a:ext>
            </a:extLst>
          </p:cNvPr>
          <p:cNvSpPr txBox="1"/>
          <p:nvPr/>
        </p:nvSpPr>
        <p:spPr>
          <a:xfrm>
            <a:off x="528225" y="3836815"/>
            <a:ext cx="2969582" cy="523220"/>
          </a:xfrm>
          <a:prstGeom prst="rect">
            <a:avLst/>
          </a:prstGeom>
          <a:noFill/>
        </p:spPr>
        <p:txBody>
          <a:bodyPr wrap="square">
            <a:spAutoFit/>
          </a:bodyPr>
          <a:lstStyle/>
          <a:p>
            <a:pPr algn="l"/>
            <a:r>
              <a:rPr lang="en-US" sz="1600" b="1" dirty="0">
                <a:latin typeface="Acumin Pro" panose="020B0504020202020204" pitchFamily="34" charset="0"/>
              </a:rPr>
              <a:t>BOTTOM OPTION </a:t>
            </a:r>
          </a:p>
          <a:p>
            <a:pPr algn="l"/>
            <a:r>
              <a:rPr lang="en-US" sz="1200" dirty="0">
                <a:latin typeface="Acumin Pro" panose="020B0504020202020204" pitchFamily="34" charset="0"/>
              </a:rPr>
              <a:t>Pants, shorts or leggings</a:t>
            </a:r>
            <a:endParaRPr lang="en-US" sz="1200" dirty="0"/>
          </a:p>
        </p:txBody>
      </p:sp>
      <p:sp>
        <p:nvSpPr>
          <p:cNvPr id="19" name="TextBox 18">
            <a:extLst>
              <a:ext uri="{FF2B5EF4-FFF2-40B4-BE49-F238E27FC236}">
                <a16:creationId xmlns:a16="http://schemas.microsoft.com/office/drawing/2014/main" id="{ED6D532A-A07E-1EB0-F2E7-94D0DFB29C56}"/>
              </a:ext>
            </a:extLst>
          </p:cNvPr>
          <p:cNvSpPr txBox="1"/>
          <p:nvPr/>
        </p:nvSpPr>
        <p:spPr>
          <a:xfrm>
            <a:off x="528225" y="2252718"/>
            <a:ext cx="3056862" cy="523220"/>
          </a:xfrm>
          <a:prstGeom prst="rect">
            <a:avLst/>
          </a:prstGeom>
          <a:noFill/>
        </p:spPr>
        <p:txBody>
          <a:bodyPr wrap="square">
            <a:spAutoFit/>
          </a:bodyPr>
          <a:lstStyle/>
          <a:p>
            <a:pPr algn="l"/>
            <a:r>
              <a:rPr lang="en-US" sz="1600" b="1" dirty="0">
                <a:latin typeface="Acumin Pro" panose="020B0504020202020204" pitchFamily="34" charset="0"/>
              </a:rPr>
              <a:t>TOP OPTION</a:t>
            </a:r>
          </a:p>
          <a:p>
            <a:pPr algn="l"/>
            <a:r>
              <a:rPr lang="en-US" sz="1200" dirty="0">
                <a:latin typeface="Acumin Pro" panose="020B0504020202020204" pitchFamily="34" charset="0"/>
              </a:rPr>
              <a:t>Tank, tee shirt or long sleeve </a:t>
            </a:r>
          </a:p>
        </p:txBody>
      </p:sp>
      <p:sp>
        <p:nvSpPr>
          <p:cNvPr id="23" name="TextBox 22">
            <a:extLst>
              <a:ext uri="{FF2B5EF4-FFF2-40B4-BE49-F238E27FC236}">
                <a16:creationId xmlns:a16="http://schemas.microsoft.com/office/drawing/2014/main" id="{1628F3F8-72E2-03C1-91C9-419783DA895F}"/>
              </a:ext>
            </a:extLst>
          </p:cNvPr>
          <p:cNvSpPr txBox="1"/>
          <p:nvPr/>
        </p:nvSpPr>
        <p:spPr>
          <a:xfrm>
            <a:off x="505188" y="5112592"/>
            <a:ext cx="4524012" cy="830997"/>
          </a:xfrm>
          <a:prstGeom prst="rect">
            <a:avLst/>
          </a:prstGeom>
          <a:noFill/>
        </p:spPr>
        <p:txBody>
          <a:bodyPr wrap="square">
            <a:spAutoFit/>
          </a:bodyPr>
          <a:lstStyle/>
          <a:p>
            <a:r>
              <a:rPr lang="en-US" sz="1200" dirty="0">
                <a:latin typeface="Acumin Pro" panose="020B0504020202020204" pitchFamily="34" charset="0"/>
              </a:rPr>
              <a:t>Wardrobing also helps to drive UPT (units per transaction) and AT (average transaction). This encourages consumers to buy more than 1 item when they see the full outfit. It also creates an easy shopping experience by providing a good consumer service. </a:t>
            </a:r>
          </a:p>
        </p:txBody>
      </p:sp>
      <p:pic>
        <p:nvPicPr>
          <p:cNvPr id="24" name="object 27">
            <a:extLst>
              <a:ext uri="{FF2B5EF4-FFF2-40B4-BE49-F238E27FC236}">
                <a16:creationId xmlns:a16="http://schemas.microsoft.com/office/drawing/2014/main" id="{6EBBF6C7-CD8D-B19F-35DC-A50BBED2CE4A}"/>
              </a:ext>
            </a:extLst>
          </p:cNvPr>
          <p:cNvPicPr/>
          <p:nvPr/>
        </p:nvPicPr>
        <p:blipFill>
          <a:blip r:embed="rId3" cstate="print"/>
          <a:stretch>
            <a:fillRect/>
          </a:stretch>
        </p:blipFill>
        <p:spPr>
          <a:xfrm>
            <a:off x="9144000" y="4257308"/>
            <a:ext cx="3028507" cy="2600692"/>
          </a:xfrm>
          <a:prstGeom prst="rect">
            <a:avLst/>
          </a:prstGeom>
        </p:spPr>
      </p:pic>
      <p:pic>
        <p:nvPicPr>
          <p:cNvPr id="87" name="object 8">
            <a:extLst>
              <a:ext uri="{FF2B5EF4-FFF2-40B4-BE49-F238E27FC236}">
                <a16:creationId xmlns:a16="http://schemas.microsoft.com/office/drawing/2014/main" id="{D819B17C-D488-F82C-F536-048990F7744A}"/>
              </a:ext>
            </a:extLst>
          </p:cNvPr>
          <p:cNvPicPr/>
          <p:nvPr/>
        </p:nvPicPr>
        <p:blipFill>
          <a:blip r:embed="rId4" cstate="print"/>
          <a:stretch>
            <a:fillRect/>
          </a:stretch>
        </p:blipFill>
        <p:spPr>
          <a:xfrm>
            <a:off x="5715000" y="4267200"/>
            <a:ext cx="3346157" cy="260069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5172455" cy="461665"/>
          </a:xfrm>
          <a:prstGeom prst="rect">
            <a:avLst/>
          </a:prstGeom>
          <a:noFill/>
        </p:spPr>
        <p:txBody>
          <a:bodyPr wrap="square" rtlCol="0">
            <a:spAutoFit/>
          </a:bodyPr>
          <a:lstStyle/>
          <a:p>
            <a:r>
              <a:rPr lang="en-US" sz="2400" dirty="0">
                <a:latin typeface="Bodoni Std Poster" panose="02070A04080905020204" pitchFamily="18" charset="0"/>
              </a:rPr>
              <a:t>WARDROBING</a:t>
            </a:r>
          </a:p>
        </p:txBody>
      </p:sp>
      <p:sp>
        <p:nvSpPr>
          <p:cNvPr id="13" name="TextBox 12">
            <a:extLst>
              <a:ext uri="{FF2B5EF4-FFF2-40B4-BE49-F238E27FC236}">
                <a16:creationId xmlns:a16="http://schemas.microsoft.com/office/drawing/2014/main" id="{1AAD7C01-94E1-DE83-08E0-E76F667CDB49}"/>
              </a:ext>
            </a:extLst>
          </p:cNvPr>
          <p:cNvSpPr txBox="1"/>
          <p:nvPr/>
        </p:nvSpPr>
        <p:spPr>
          <a:xfrm>
            <a:off x="489239" y="1030054"/>
            <a:ext cx="3168361" cy="2462213"/>
          </a:xfrm>
          <a:prstGeom prst="rect">
            <a:avLst/>
          </a:prstGeom>
          <a:noFill/>
        </p:spPr>
        <p:txBody>
          <a:bodyPr wrap="square" rtlCol="0">
            <a:spAutoFit/>
          </a:bodyPr>
          <a:lstStyle/>
          <a:p>
            <a:r>
              <a:rPr lang="en-US" sz="1200" dirty="0">
                <a:latin typeface="Acumin Pro" panose="020B0504020202020204" pitchFamily="34" charset="0"/>
              </a:rPr>
              <a:t>The goal is to have each piece that is faced out be your higher price point option, also known as your ‘anchor piece.’ </a:t>
            </a:r>
          </a:p>
          <a:p>
            <a:endParaRPr lang="en-US" sz="1200" dirty="0">
              <a:latin typeface="Acumin Pro" panose="020B0504020202020204" pitchFamily="34" charset="0"/>
            </a:endParaRPr>
          </a:p>
          <a:p>
            <a:r>
              <a:rPr lang="en-US" sz="1200" dirty="0">
                <a:latin typeface="Acumin Pro" panose="020B0504020202020204" pitchFamily="34" charset="0"/>
              </a:rPr>
              <a:t>Then each ‘face out’ option can be paired with any bottoms shown underneath or hoodies to complete the outfit look. </a:t>
            </a:r>
          </a:p>
          <a:p>
            <a:endParaRPr lang="en-US" sz="1200" dirty="0">
              <a:latin typeface="Acumin Pro" panose="020B0504020202020204" pitchFamily="34" charset="0"/>
            </a:endParaRPr>
          </a:p>
          <a:p>
            <a:r>
              <a:rPr lang="en-US" sz="1200" dirty="0">
                <a:latin typeface="Acumin Pro" panose="020B0504020202020204" pitchFamily="34" charset="0"/>
              </a:rPr>
              <a:t>With strong wardrobing, multiple outfits can be pulled together to entice different style tastes. </a:t>
            </a:r>
          </a:p>
          <a:p>
            <a:endParaRPr lang="en-US" sz="1100" dirty="0">
              <a:latin typeface="Acumin Pro" panose="020B0504020202020204" pitchFamily="34" charset="0"/>
            </a:endParaRPr>
          </a:p>
          <a:p>
            <a:endParaRPr lang="en-US" sz="1100" dirty="0">
              <a:latin typeface="Acumin Pro" panose="020B0504020202020204" pitchFamily="34" charset="0"/>
            </a:endParaRPr>
          </a:p>
        </p:txBody>
      </p:sp>
      <p:pic>
        <p:nvPicPr>
          <p:cNvPr id="2" name="object 21">
            <a:extLst>
              <a:ext uri="{FF2B5EF4-FFF2-40B4-BE49-F238E27FC236}">
                <a16:creationId xmlns:a16="http://schemas.microsoft.com/office/drawing/2014/main" id="{B8F78107-0542-25ED-B08F-55849FEF80E3}"/>
              </a:ext>
            </a:extLst>
          </p:cNvPr>
          <p:cNvPicPr/>
          <p:nvPr/>
        </p:nvPicPr>
        <p:blipFill>
          <a:blip r:embed="rId2" cstate="print"/>
          <a:stretch>
            <a:fillRect/>
          </a:stretch>
        </p:blipFill>
        <p:spPr>
          <a:xfrm>
            <a:off x="4724400" y="13824"/>
            <a:ext cx="7467600" cy="6844175"/>
          </a:xfrm>
          <a:prstGeom prst="rect">
            <a:avLst/>
          </a:prstGeom>
        </p:spPr>
      </p:pic>
    </p:spTree>
    <p:extLst>
      <p:ext uri="{BB962C8B-B14F-4D97-AF65-F5344CB8AC3E}">
        <p14:creationId xmlns:p14="http://schemas.microsoft.com/office/powerpoint/2010/main" val="37797086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5172455" cy="461665"/>
          </a:xfrm>
          <a:prstGeom prst="rect">
            <a:avLst/>
          </a:prstGeom>
          <a:noFill/>
        </p:spPr>
        <p:txBody>
          <a:bodyPr wrap="square" rtlCol="0">
            <a:spAutoFit/>
          </a:bodyPr>
          <a:lstStyle/>
          <a:p>
            <a:r>
              <a:rPr lang="en-US" sz="2400" dirty="0">
                <a:latin typeface="Bodoni Std Poster" panose="02070A04080905020204" pitchFamily="18" charset="0"/>
              </a:rPr>
              <a:t>WARDROBING</a:t>
            </a:r>
          </a:p>
        </p:txBody>
      </p:sp>
      <p:sp>
        <p:nvSpPr>
          <p:cNvPr id="13" name="TextBox 12">
            <a:extLst>
              <a:ext uri="{FF2B5EF4-FFF2-40B4-BE49-F238E27FC236}">
                <a16:creationId xmlns:a16="http://schemas.microsoft.com/office/drawing/2014/main" id="{1AAD7C01-94E1-DE83-08E0-E76F667CDB49}"/>
              </a:ext>
            </a:extLst>
          </p:cNvPr>
          <p:cNvSpPr txBox="1"/>
          <p:nvPr/>
        </p:nvSpPr>
        <p:spPr>
          <a:xfrm>
            <a:off x="457200" y="977698"/>
            <a:ext cx="7696200" cy="5709255"/>
          </a:xfrm>
          <a:prstGeom prst="rect">
            <a:avLst/>
          </a:prstGeom>
          <a:noFill/>
        </p:spPr>
        <p:txBody>
          <a:bodyPr wrap="square" rtlCol="0">
            <a:spAutoFit/>
          </a:bodyPr>
          <a:lstStyle/>
          <a:p>
            <a:r>
              <a:rPr lang="en-US" sz="2400" b="1" dirty="0">
                <a:latin typeface="Acumin Pro ExtraCondensed" panose="020B0808020202020204" pitchFamily="34" charset="0"/>
              </a:rPr>
              <a:t>FIXTURES</a:t>
            </a:r>
          </a:p>
          <a:p>
            <a:endParaRPr lang="en-US" sz="1400" b="1" dirty="0">
              <a:latin typeface="Acumin Pro" panose="020B0504020202020204" pitchFamily="34" charset="0"/>
            </a:endParaRPr>
          </a:p>
          <a:p>
            <a:r>
              <a:rPr lang="en-US" sz="1600" b="1" dirty="0">
                <a:latin typeface="Acumin Pro" panose="020B0504020202020204" pitchFamily="34" charset="0"/>
              </a:rPr>
              <a:t>Wall Bays</a:t>
            </a:r>
          </a:p>
          <a:p>
            <a:r>
              <a:rPr lang="en-US" sz="1200" dirty="0">
                <a:latin typeface="Acumin Pro" panose="020B0504020202020204" pitchFamily="34" charset="0"/>
              </a:rPr>
              <a:t>These are the most common and impactful ways to wardrobe. Begin with your most focal or high price point item (your ‘anchor’) faced out. Then hang the other outfit products to the side to complete the outfit. For top over bottom hang system, the same wardrobing rules apply with the top featuring your ‘anchor’ item and bottom row completing the outfit. </a:t>
            </a:r>
          </a:p>
          <a:p>
            <a:endParaRPr lang="en-US" sz="1200" dirty="0">
              <a:latin typeface="Acumin Pro" panose="020B0504020202020204" pitchFamily="34" charset="0"/>
            </a:endParaRPr>
          </a:p>
          <a:p>
            <a:r>
              <a:rPr lang="en-US" sz="1200" dirty="0">
                <a:latin typeface="Acumin Pro" panose="020B0504020202020204" pitchFamily="34" charset="0"/>
              </a:rPr>
              <a:t>‘Anchor’ items  should include higher price point items, new pieces, and or stronger colors and feature all sizes. </a:t>
            </a:r>
          </a:p>
          <a:p>
            <a:endParaRPr lang="en-US" sz="1200" dirty="0">
              <a:latin typeface="Acumin Pro" panose="020B0504020202020204" pitchFamily="34" charset="0"/>
            </a:endParaRPr>
          </a:p>
          <a:p>
            <a:r>
              <a:rPr lang="en-US" sz="1200" dirty="0">
                <a:latin typeface="Acumin Pro" panose="020B0504020202020204" pitchFamily="34" charset="0"/>
              </a:rPr>
              <a:t>For women’s bra tops, these can be added to the same rack as the matching bottoms to save space and drive sales as it encourages the consumers to purchase them together. </a:t>
            </a:r>
          </a:p>
          <a:p>
            <a:endParaRPr lang="en-US" sz="1200" dirty="0">
              <a:latin typeface="Acumin Pro" panose="020B0504020202020204" pitchFamily="34" charset="0"/>
            </a:endParaRPr>
          </a:p>
          <a:p>
            <a:endParaRPr lang="en-US" sz="1200" dirty="0">
              <a:latin typeface="Acumin Pro" panose="020B0504020202020204" pitchFamily="34" charset="0"/>
            </a:endParaRPr>
          </a:p>
          <a:p>
            <a:r>
              <a:rPr lang="en-US" sz="1600" b="1" dirty="0">
                <a:latin typeface="Acumin Pro" panose="020B0504020202020204" pitchFamily="34" charset="0"/>
              </a:rPr>
              <a:t>Side Hang Bar or Rolling Rack</a:t>
            </a:r>
          </a:p>
          <a:p>
            <a:r>
              <a:rPr lang="en-US" sz="1200" dirty="0">
                <a:latin typeface="Acumin Pro" panose="020B0504020202020204" pitchFamily="34" charset="0"/>
              </a:rPr>
              <a:t>The same format for wall bays can be used repeating the pattern until the rack is full. </a:t>
            </a:r>
            <a:r>
              <a:rPr lang="en-US" sz="1200" b="1" dirty="0">
                <a:latin typeface="Acumin Pro" panose="020B0504020202020204" pitchFamily="34" charset="0"/>
              </a:rPr>
              <a:t>  </a:t>
            </a:r>
            <a:r>
              <a:rPr lang="en-US" sz="1200" dirty="0">
                <a:latin typeface="Acumin Pro" panose="020B0504020202020204" pitchFamily="34" charset="0"/>
              </a:rPr>
              <a:t>As an example, hoodies, bra tops, pants, then jacket, tanks, pants. </a:t>
            </a:r>
          </a:p>
          <a:p>
            <a:endParaRPr lang="en-US" sz="1200" dirty="0">
              <a:latin typeface="Acumin Pro" panose="020B0504020202020204" pitchFamily="34" charset="0"/>
            </a:endParaRPr>
          </a:p>
          <a:p>
            <a:endParaRPr lang="en-US" sz="1200" dirty="0">
              <a:latin typeface="Acumin Pro" panose="020B0504020202020204" pitchFamily="34" charset="0"/>
            </a:endParaRPr>
          </a:p>
          <a:p>
            <a:r>
              <a:rPr lang="en-US" sz="1600" b="1" dirty="0">
                <a:latin typeface="Acumin Pro" panose="020B0504020202020204" pitchFamily="34" charset="0"/>
              </a:rPr>
              <a:t>Shelving </a:t>
            </a:r>
          </a:p>
          <a:p>
            <a:r>
              <a:rPr lang="en-US" sz="1200" dirty="0">
                <a:latin typeface="Acumin Pro" panose="020B0504020202020204" pitchFamily="34" charset="0"/>
              </a:rPr>
              <a:t>Shelves that are directly below hanging product can feature bottoms to complete the outfit look.  </a:t>
            </a:r>
          </a:p>
          <a:p>
            <a:endParaRPr lang="en-US" sz="1200" dirty="0">
              <a:latin typeface="Acumin Pro" panose="020B0504020202020204" pitchFamily="34" charset="0"/>
            </a:endParaRPr>
          </a:p>
          <a:p>
            <a:endParaRPr lang="en-US" sz="1200" dirty="0">
              <a:latin typeface="Acumin Pro" panose="020B0504020202020204" pitchFamily="34" charset="0"/>
            </a:endParaRPr>
          </a:p>
          <a:p>
            <a:r>
              <a:rPr lang="en-US" sz="1600" b="1" dirty="0">
                <a:latin typeface="Acumin Pro" panose="020B0504020202020204" pitchFamily="34" charset="0"/>
              </a:rPr>
              <a:t>Rolling Racks &amp; Gondolas</a:t>
            </a:r>
          </a:p>
          <a:p>
            <a:r>
              <a:rPr lang="en-US" sz="1200" dirty="0">
                <a:latin typeface="Acumin Pro" panose="020B0504020202020204" pitchFamily="34" charset="0"/>
              </a:rPr>
              <a:t>These can be used to highlight ‘last chance items,’ sale items or limited gear. </a:t>
            </a:r>
          </a:p>
          <a:p>
            <a:endParaRPr lang="en-US" sz="1200" b="1" dirty="0">
              <a:latin typeface="Acumin Pro" panose="020B0504020202020204" pitchFamily="34" charset="0"/>
            </a:endParaRPr>
          </a:p>
          <a:p>
            <a:endParaRPr lang="en-US" sz="1100" dirty="0">
              <a:latin typeface="Acumin Pro" panose="020B0504020202020204" pitchFamily="34" charset="0"/>
            </a:endParaRPr>
          </a:p>
        </p:txBody>
      </p:sp>
      <p:pic>
        <p:nvPicPr>
          <p:cNvPr id="11" name="object 27">
            <a:extLst>
              <a:ext uri="{FF2B5EF4-FFF2-40B4-BE49-F238E27FC236}">
                <a16:creationId xmlns:a16="http://schemas.microsoft.com/office/drawing/2014/main" id="{F7B033D3-F672-97C5-2D58-0C7DAAA28C13}"/>
              </a:ext>
            </a:extLst>
          </p:cNvPr>
          <p:cNvPicPr/>
          <p:nvPr/>
        </p:nvPicPr>
        <p:blipFill>
          <a:blip r:embed="rId2" cstate="print"/>
          <a:stretch>
            <a:fillRect/>
          </a:stretch>
        </p:blipFill>
        <p:spPr>
          <a:xfrm>
            <a:off x="8233586" y="0"/>
            <a:ext cx="3958414" cy="3635404"/>
          </a:xfrm>
          <a:prstGeom prst="rect">
            <a:avLst/>
          </a:prstGeom>
        </p:spPr>
      </p:pic>
      <p:pic>
        <p:nvPicPr>
          <p:cNvPr id="14" name="Picture 13">
            <a:extLst>
              <a:ext uri="{FF2B5EF4-FFF2-40B4-BE49-F238E27FC236}">
                <a16:creationId xmlns:a16="http://schemas.microsoft.com/office/drawing/2014/main" id="{8AE96EE9-71D2-9EC9-9E97-15D7C8F572FD}"/>
              </a:ext>
            </a:extLst>
          </p:cNvPr>
          <p:cNvPicPr>
            <a:picLocks noChangeAspect="1"/>
          </p:cNvPicPr>
          <p:nvPr/>
        </p:nvPicPr>
        <p:blipFill>
          <a:blip r:embed="rId3"/>
          <a:stretch>
            <a:fillRect/>
          </a:stretch>
        </p:blipFill>
        <p:spPr>
          <a:xfrm>
            <a:off x="8233586" y="3906623"/>
            <a:ext cx="3958414" cy="3027577"/>
          </a:xfrm>
          <a:prstGeom prst="rect">
            <a:avLst/>
          </a:prstGeom>
        </p:spPr>
      </p:pic>
    </p:spTree>
    <p:extLst>
      <p:ext uri="{BB962C8B-B14F-4D97-AF65-F5344CB8AC3E}">
        <p14:creationId xmlns:p14="http://schemas.microsoft.com/office/powerpoint/2010/main" val="8141274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77BC6E25-606C-2C8C-E097-3B8886388250}"/>
              </a:ext>
            </a:extLst>
          </p:cNvPr>
          <p:cNvSpPr txBox="1"/>
          <p:nvPr/>
        </p:nvSpPr>
        <p:spPr>
          <a:xfrm>
            <a:off x="453798" y="629188"/>
            <a:ext cx="5172455" cy="461665"/>
          </a:xfrm>
          <a:prstGeom prst="rect">
            <a:avLst/>
          </a:prstGeom>
          <a:noFill/>
        </p:spPr>
        <p:txBody>
          <a:bodyPr wrap="square" rtlCol="0">
            <a:spAutoFit/>
          </a:bodyPr>
          <a:lstStyle/>
          <a:p>
            <a:r>
              <a:rPr lang="en-US" sz="2400" dirty="0">
                <a:latin typeface="Bodoni Std Poster" panose="02070A04080905020204" pitchFamily="18" charset="0"/>
              </a:rPr>
              <a:t>WARDROBING</a:t>
            </a:r>
          </a:p>
        </p:txBody>
      </p:sp>
      <p:pic>
        <p:nvPicPr>
          <p:cNvPr id="2" name="object 8">
            <a:extLst>
              <a:ext uri="{FF2B5EF4-FFF2-40B4-BE49-F238E27FC236}">
                <a16:creationId xmlns:a16="http://schemas.microsoft.com/office/drawing/2014/main" id="{99787802-147F-8A50-DDDC-51C79133AEB8}"/>
              </a:ext>
            </a:extLst>
          </p:cNvPr>
          <p:cNvPicPr/>
          <p:nvPr/>
        </p:nvPicPr>
        <p:blipFill>
          <a:blip r:embed="rId2" cstate="print"/>
          <a:stretch>
            <a:fillRect/>
          </a:stretch>
        </p:blipFill>
        <p:spPr>
          <a:xfrm>
            <a:off x="0" y="1524000"/>
            <a:ext cx="6019800" cy="4531532"/>
          </a:xfrm>
          <a:prstGeom prst="rect">
            <a:avLst/>
          </a:prstGeom>
        </p:spPr>
      </p:pic>
      <p:pic>
        <p:nvPicPr>
          <p:cNvPr id="4" name="object 34">
            <a:extLst>
              <a:ext uri="{FF2B5EF4-FFF2-40B4-BE49-F238E27FC236}">
                <a16:creationId xmlns:a16="http://schemas.microsoft.com/office/drawing/2014/main" id="{2816DF8B-7646-7945-100A-6D71B8211AC2}"/>
              </a:ext>
            </a:extLst>
          </p:cNvPr>
          <p:cNvPicPr/>
          <p:nvPr/>
        </p:nvPicPr>
        <p:blipFill>
          <a:blip r:embed="rId3" cstate="print"/>
          <a:stretch>
            <a:fillRect/>
          </a:stretch>
        </p:blipFill>
        <p:spPr>
          <a:xfrm>
            <a:off x="6248401" y="1524000"/>
            <a:ext cx="5941826" cy="4531532"/>
          </a:xfrm>
          <a:prstGeom prst="rect">
            <a:avLst/>
          </a:prstGeom>
        </p:spPr>
      </p:pic>
      <p:sp>
        <p:nvSpPr>
          <p:cNvPr id="6" name="TextBox 5">
            <a:extLst>
              <a:ext uri="{FF2B5EF4-FFF2-40B4-BE49-F238E27FC236}">
                <a16:creationId xmlns:a16="http://schemas.microsoft.com/office/drawing/2014/main" id="{EE78AE3E-F134-47F0-B39A-1A523C8A3D5F}"/>
              </a:ext>
            </a:extLst>
          </p:cNvPr>
          <p:cNvSpPr txBox="1"/>
          <p:nvPr/>
        </p:nvSpPr>
        <p:spPr>
          <a:xfrm>
            <a:off x="11638" y="6106924"/>
            <a:ext cx="6160562" cy="446276"/>
          </a:xfrm>
          <a:prstGeom prst="rect">
            <a:avLst/>
          </a:prstGeom>
          <a:noFill/>
        </p:spPr>
        <p:txBody>
          <a:bodyPr wrap="square" rtlCol="0">
            <a:spAutoFit/>
          </a:bodyPr>
          <a:lstStyle/>
          <a:p>
            <a:r>
              <a:rPr lang="en-US" sz="1200" b="1" dirty="0">
                <a:latin typeface="Acumin Pro" panose="020B0504020202020204" pitchFamily="34" charset="0"/>
              </a:rPr>
              <a:t>Example of an entire wall showcasing new products with face outs (anchor pieces). </a:t>
            </a:r>
            <a:endParaRPr lang="en-US" sz="1200" dirty="0">
              <a:latin typeface="Acumin Pro" panose="020B0504020202020204" pitchFamily="34" charset="0"/>
            </a:endParaRPr>
          </a:p>
          <a:p>
            <a:endParaRPr lang="en-US" sz="1100" dirty="0">
              <a:latin typeface="Acumin Pro" panose="020B0504020202020204" pitchFamily="34" charset="0"/>
            </a:endParaRPr>
          </a:p>
        </p:txBody>
      </p:sp>
      <p:sp>
        <p:nvSpPr>
          <p:cNvPr id="7" name="TextBox 6">
            <a:extLst>
              <a:ext uri="{FF2B5EF4-FFF2-40B4-BE49-F238E27FC236}">
                <a16:creationId xmlns:a16="http://schemas.microsoft.com/office/drawing/2014/main" id="{AE81D91C-841C-08C6-7C07-C70638355A14}"/>
              </a:ext>
            </a:extLst>
          </p:cNvPr>
          <p:cNvSpPr txBox="1"/>
          <p:nvPr/>
        </p:nvSpPr>
        <p:spPr>
          <a:xfrm>
            <a:off x="6209416" y="6123801"/>
            <a:ext cx="5713227" cy="276999"/>
          </a:xfrm>
          <a:prstGeom prst="rect">
            <a:avLst/>
          </a:prstGeom>
          <a:noFill/>
        </p:spPr>
        <p:txBody>
          <a:bodyPr wrap="square" rtlCol="0">
            <a:spAutoFit/>
          </a:bodyPr>
          <a:lstStyle/>
          <a:p>
            <a:r>
              <a:rPr lang="en-US" sz="1200" b="1" dirty="0">
                <a:latin typeface="Acumin Pro" panose="020B0504020202020204" pitchFamily="34" charset="0"/>
              </a:rPr>
              <a:t>Example of side hang bars with additional outfit options below anchor items. </a:t>
            </a:r>
            <a:endParaRPr lang="en-US" sz="1200" dirty="0">
              <a:latin typeface="Acumin Pro" panose="020B0504020202020204" pitchFamily="34" charset="0"/>
            </a:endParaRPr>
          </a:p>
        </p:txBody>
      </p:sp>
    </p:spTree>
    <p:extLst>
      <p:ext uri="{BB962C8B-B14F-4D97-AF65-F5344CB8AC3E}">
        <p14:creationId xmlns:p14="http://schemas.microsoft.com/office/powerpoint/2010/main" val="10838092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A2F7CE5F-BFA0-00EE-7E25-8E6227FE3628}"/>
              </a:ext>
            </a:extLst>
          </p:cNvPr>
          <p:cNvSpPr txBox="1"/>
          <p:nvPr/>
        </p:nvSpPr>
        <p:spPr>
          <a:xfrm>
            <a:off x="228600" y="2875002"/>
            <a:ext cx="11734800" cy="923330"/>
          </a:xfrm>
          <a:prstGeom prst="rect">
            <a:avLst/>
          </a:prstGeom>
          <a:noFill/>
        </p:spPr>
        <p:txBody>
          <a:bodyPr wrap="square" rtlCol="0">
            <a:spAutoFit/>
          </a:bodyPr>
          <a:lstStyle/>
          <a:p>
            <a:pPr algn="ctr"/>
            <a:r>
              <a:rPr lang="en-US" sz="5400" dirty="0">
                <a:latin typeface="Bodoni Std Poster" panose="02070A04080905020204" pitchFamily="18" charset="0"/>
              </a:rPr>
              <a:t>KEY ITEM IMPACT </a:t>
            </a:r>
          </a:p>
        </p:txBody>
      </p:sp>
    </p:spTree>
    <p:extLst>
      <p:ext uri="{BB962C8B-B14F-4D97-AF65-F5344CB8AC3E}">
        <p14:creationId xmlns:p14="http://schemas.microsoft.com/office/powerpoint/2010/main" val="44252036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A2BA95BF13F2874EA53C62090463B696" ma:contentTypeVersion="9" ma:contentTypeDescription="Create a new document." ma:contentTypeScope="" ma:versionID="074a79b19837cf314783e01a452153f9">
  <xsd:schema xmlns:xsd="http://www.w3.org/2001/XMLSchema" xmlns:xs="http://www.w3.org/2001/XMLSchema" xmlns:p="http://schemas.microsoft.com/office/2006/metadata/properties" xmlns:ns2="45c2ad31-6081-47b0-9a1c-493171cf57bb" xmlns:ns3="f804db37-045c-4be0-9a8e-7e159ca899d9" targetNamespace="http://schemas.microsoft.com/office/2006/metadata/properties" ma:root="true" ma:fieldsID="b76c67ee27d5dd1973878e0b1d9fdf18" ns2:_="" ns3:_="">
    <xsd:import namespace="45c2ad31-6081-47b0-9a1c-493171cf57bb"/>
    <xsd:import namespace="f804db37-045c-4be0-9a8e-7e159ca899d9"/>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DateTaken" minOccurs="0"/>
                <xsd:element ref="ns2:lcf76f155ced4ddcb4097134ff3c332f" minOccurs="0"/>
                <xsd:element ref="ns3:TaxCatchAll"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5c2ad31-6081-47b0-9a1c-493171cf57b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DateTaken" ma:index="11" nillable="true" ma:displayName="MediaServiceDateTaken" ma:hidden="true" ma:indexed="true" ma:internalName="MediaServiceDateTaken"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a7ce0a4e-5409-43ac-ba09-f48763459c2d" ma:termSetId="09814cd3-568e-fe90-9814-8d621ff8fb84" ma:anchorId="fba54fb3-c3e1-fe81-a776-ca4b69148c4d" ma:open="true" ma:isKeyword="false">
      <xsd:complexType>
        <xsd:sequence>
          <xsd:element ref="pc:Terms" minOccurs="0" maxOccurs="1"/>
        </xsd:sequence>
      </xsd:complex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4db37-045c-4be0-9a8e-7e159ca899d9"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85615b99-3ffa-4e96-b23e-d128d3dc0517}" ma:internalName="TaxCatchAll" ma:showField="CatchAllData" ma:web="f804db37-045c-4be0-9a8e-7e159ca899d9">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45c2ad31-6081-47b0-9a1c-493171cf57bb">
      <Terms xmlns="http://schemas.microsoft.com/office/infopath/2007/PartnerControls"/>
    </lcf76f155ced4ddcb4097134ff3c332f>
    <TaxCatchAll xmlns="f804db37-045c-4be0-9a8e-7e159ca899d9" xsi:nil="true"/>
  </documentManagement>
</p:properties>
</file>

<file path=customXml/itemProps1.xml><?xml version="1.0" encoding="utf-8"?>
<ds:datastoreItem xmlns:ds="http://schemas.openxmlformats.org/officeDocument/2006/customXml" ds:itemID="{C512F0EB-0272-428B-A1BB-23C02E35D3EE}"/>
</file>

<file path=customXml/itemProps2.xml><?xml version="1.0" encoding="utf-8"?>
<ds:datastoreItem xmlns:ds="http://schemas.openxmlformats.org/officeDocument/2006/customXml" ds:itemID="{F4C723E7-3BDD-4012-AD1B-D492337217C1}"/>
</file>

<file path=customXml/itemProps3.xml><?xml version="1.0" encoding="utf-8"?>
<ds:datastoreItem xmlns:ds="http://schemas.openxmlformats.org/officeDocument/2006/customXml" ds:itemID="{AD4F3742-6CEC-46F5-8C82-3811C0E28C1D}"/>
</file>

<file path=docProps/app.xml><?xml version="1.0" encoding="utf-8"?>
<Properties xmlns="http://schemas.openxmlformats.org/officeDocument/2006/extended-properties" xmlns:vt="http://schemas.openxmlformats.org/officeDocument/2006/docPropsVTypes">
  <Template/>
  <TotalTime>7285</TotalTime>
  <Words>1308</Words>
  <Application>Microsoft Office PowerPoint</Application>
  <PresentationFormat>Widescreen</PresentationFormat>
  <Paragraphs>147</Paragraphs>
  <Slides>23</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Acumin Pro</vt:lpstr>
      <vt:lpstr>Acumin Pro ExtraCondensed</vt:lpstr>
      <vt:lpstr>Arial</vt:lpstr>
      <vt:lpstr>Bodoni Std Poster</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Chandler Harmon</dc:creator>
  <cp:lastModifiedBy>Kelly Cortinas</cp:lastModifiedBy>
  <cp:revision>12</cp:revision>
  <dcterms:created xsi:type="dcterms:W3CDTF">2023-10-18T20:11:11Z</dcterms:created>
  <dcterms:modified xsi:type="dcterms:W3CDTF">2023-11-10T21:31:34Z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2023-08-03T00:00:00Z</vt:filetime>
  </property>
  <property fmtid="{D5CDD505-2E9C-101B-9397-08002B2CF9AE}" pid="3" name="Creator">
    <vt:lpwstr>Microsoft® PowerPoint® for Microsoft 365</vt:lpwstr>
  </property>
  <property fmtid="{D5CDD505-2E9C-101B-9397-08002B2CF9AE}" pid="4" name="LastSaved">
    <vt:filetime>2023-10-18T00:00:00Z</vt:filetime>
  </property>
  <property fmtid="{D5CDD505-2E9C-101B-9397-08002B2CF9AE}" pid="5" name="Producer">
    <vt:lpwstr>Microsoft® PowerPoint® for Microsoft 365</vt:lpwstr>
  </property>
  <property fmtid="{D5CDD505-2E9C-101B-9397-08002B2CF9AE}" pid="6" name="ContentTypeId">
    <vt:lpwstr>0x010100A2BA95BF13F2874EA53C62090463B696</vt:lpwstr>
  </property>
</Properties>
</file>